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Poppins" panose="000005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jWSDZ0RcgZCXo5/2SWPOtX6drr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853dff8ac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l’obj final de notre prjt Ivoice serait : </a:t>
            </a:r>
            <a:endParaRPr sz="100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2" name="Google Shape;352;g31853dff8ac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853dff8ac_4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g31853dff8ac_4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7189e988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00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Je vous présente Julie</a:t>
            </a:r>
            <a:endParaRPr sz="100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00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Arrivée récemment sur Paris</a:t>
            </a:r>
            <a:endParaRPr sz="100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00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Elle ne connaît pas bien le réseau des transports en commun </a:t>
            </a:r>
            <a:endParaRPr sz="100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00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Confrontée à une interruption de trafic sur sa ligne</a:t>
            </a:r>
            <a:endParaRPr sz="100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00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Sa réaction : elle est sidérée, stressé, perdue, possède peu d’informations sur son trajet</a:t>
            </a:r>
            <a:endParaRPr sz="100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" name="Google Shape;93;g317189e988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Julie n’est pas un cas isolé</a:t>
            </a:r>
            <a:endParaRPr sz="100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Sur la ligne 9, en heure de pointe, c’est environ : …..</a:t>
            </a:r>
            <a:endParaRPr sz="100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2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1000"/>
              <a:buFont typeface="Poppins"/>
              <a:buChar char="●"/>
            </a:pPr>
            <a:r>
              <a:rPr lang="en-US" sz="100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1 incident tous les 2 jours</a:t>
            </a:r>
            <a:endParaRPr sz="100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2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1000"/>
              <a:buFont typeface="Poppins"/>
              <a:buChar char="●"/>
            </a:pPr>
            <a:r>
              <a:rPr lang="en-US" sz="100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où 50 000 Julie sont impactées</a:t>
            </a:r>
            <a:endParaRPr sz="100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2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1000"/>
              <a:buFont typeface="Poppins"/>
              <a:buChar char="●"/>
            </a:pPr>
            <a:r>
              <a:rPr lang="en-US" sz="100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et à toutes ses Julie on envoie le même message</a:t>
            </a:r>
            <a:endParaRPr sz="100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“très bien, mais quelles sont les alternatives pour Julie ?”</a:t>
            </a:r>
            <a:endParaRPr sz="100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2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1000"/>
              <a:buFont typeface="Poppins"/>
              <a:buChar char="-"/>
            </a:pPr>
            <a:r>
              <a:rPr lang="en-US" sz="1000" b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166 </a:t>
            </a:r>
            <a:r>
              <a:rPr lang="en-US" sz="100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incidents depuis début 2024</a:t>
            </a:r>
            <a:endParaRPr sz="100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17,3% de touristes sur la ligne 9 </a:t>
            </a:r>
            <a:endParaRPr sz="100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853dff8a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cet incident génère des Julies </a:t>
            </a:r>
            <a:endParaRPr sz="100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2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1000"/>
              <a:buFont typeface="Poppins"/>
              <a:buChar char="●"/>
            </a:pPr>
            <a:r>
              <a:rPr lang="en-US" sz="100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stagnantes</a:t>
            </a:r>
            <a:endParaRPr sz="100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2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1000"/>
              <a:buFont typeface="Poppins"/>
              <a:buChar char="●"/>
            </a:pPr>
            <a:r>
              <a:rPr lang="en-US" sz="100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mécontentes</a:t>
            </a:r>
            <a:endParaRPr sz="100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2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1000"/>
              <a:buFont typeface="Poppins"/>
              <a:buChar char="●"/>
            </a:pPr>
            <a:r>
              <a:rPr lang="en-US" sz="100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incertaines (qui ne demande qu’à être guidée avec des messages plus clairs)</a:t>
            </a:r>
            <a:endParaRPr sz="100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g31853dff8a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7189e988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" name="Google Shape;184;g317189e988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638f2ec6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Sélection TOP 3 itinéraires alternatifs types, le message d’IV automatisé, un message sonore généré TTS</a:t>
            </a: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5"/>
              <a:buFont typeface="Arial"/>
              <a:buNone/>
            </a:pPr>
            <a:r>
              <a:rPr lang="en-US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demain : message prenant compte la typologie de voyageurs par ligne + multilingue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9" name="Google Shape;219;g31638f2ec6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638f2ec60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Équivalent Paris - Saint-Etienne</a:t>
            </a: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IV Voice : 50K</a:t>
            </a:r>
            <a:r>
              <a:rPr lang="en-US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voyageurs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chatbot : 5k voyageurs (10% des 50k)</a:t>
            </a:r>
            <a:endParaRPr sz="1000">
              <a:solidFill>
                <a:srgbClr val="1F293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rgbClr val="1F293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IVoice : Env 400 token output pour 1 station * 37 stations = 14k</a:t>
            </a:r>
            <a:endParaRPr sz="1000">
              <a:solidFill>
                <a:srgbClr val="1F293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Chatbot : 400*5k = 2M output tokens</a:t>
            </a:r>
            <a:endParaRPr sz="1000">
              <a:solidFill>
                <a:srgbClr val="1F293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rgbClr val="1F293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0,0134 k</a:t>
            </a:r>
            <a:r>
              <a:rPr lang="en-US" sz="1000" i="1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gCO</a:t>
            </a:r>
            <a:r>
              <a:rPr lang="en-US" sz="1000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1000" i="1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eq pour toucher les 50k voyageurs de toutes les stations de la ligne (GPT 4o, 250 output tokens)</a:t>
            </a:r>
            <a:endParaRPr sz="1000" i="1">
              <a:solidFill>
                <a:srgbClr val="1F293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 b="1" i="1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vs </a:t>
            </a:r>
            <a:br>
              <a:rPr lang="en-US" sz="1000" i="1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000" i="1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10% * 50k voyageurs * </a:t>
            </a:r>
            <a:r>
              <a:rPr lang="en-US" sz="1000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21.4g</a:t>
            </a:r>
            <a:r>
              <a:rPr lang="en-US" sz="1000" i="1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CO</a:t>
            </a:r>
            <a:r>
              <a:rPr lang="en-US" sz="1000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-US" sz="1000" i="1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eq = 107kg C02eq (=taux d’utilisation de 10% d’un IV personnalisé type petit chatbot, GPT 4o, ), soit l’équivalent d’un aller Paris-Saint-Etienne en voiture (554 km). </a:t>
            </a:r>
            <a:endParaRPr sz="1000" i="1">
              <a:solidFill>
                <a:srgbClr val="1F293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i="1">
              <a:solidFill>
                <a:srgbClr val="1F293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 b="1" i="1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=&gt; soit 214 fois plus. </a:t>
            </a:r>
            <a:endParaRPr sz="1300">
              <a:solidFill>
                <a:srgbClr val="1F2937"/>
              </a:solidFill>
              <a:highlight>
                <a:srgbClr val="FFFFFF"/>
              </a:highlight>
            </a:endParaRPr>
          </a:p>
        </p:txBody>
      </p:sp>
      <p:sp>
        <p:nvSpPr>
          <p:cNvPr id="257" name="Google Shape;257;g31638f2ec60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638f2ec6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9" name="Google Shape;289;g31638f2ec6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853dff8ac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5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voix d’une personnalité publique (ex: hidalgo, castex)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16" name="Google Shape;316;g31853dff8ac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pic>
        <p:nvPicPr>
          <p:cNvPr id="11" name="Google Shape;11;p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7202" y="9233632"/>
            <a:ext cx="2667000" cy="77529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ackthon-idfm-team-ratp/explo-donnees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microsoft.com/office/2007/relationships/media" Target="../media/media2.m4a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m4a"/><Relationship Id="rId11" Type="http://schemas.openxmlformats.org/officeDocument/2006/relationships/image" Target="../media/image14.png"/><Relationship Id="rId5" Type="http://schemas.microsoft.com/office/2007/relationships/media" Target="../media/media3.m4a"/><Relationship Id="rId10" Type="http://schemas.openxmlformats.org/officeDocument/2006/relationships/image" Target="../media/image13.png"/><Relationship Id="rId4" Type="http://schemas.openxmlformats.org/officeDocument/2006/relationships/audio" Target="../media/media2.m4a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"/>
          <p:cNvGrpSpPr/>
          <p:nvPr/>
        </p:nvGrpSpPr>
        <p:grpSpPr>
          <a:xfrm>
            <a:off x="2141075" y="5610525"/>
            <a:ext cx="14198481" cy="1362901"/>
            <a:chOff x="0" y="-47625"/>
            <a:chExt cx="3804931" cy="358951"/>
          </a:xfrm>
        </p:grpSpPr>
        <p:sp>
          <p:nvSpPr>
            <p:cNvPr id="86" name="Google Shape;86;p1"/>
            <p:cNvSpPr/>
            <p:nvPr/>
          </p:nvSpPr>
          <p:spPr>
            <a:xfrm>
              <a:off x="0" y="0"/>
              <a:ext cx="3804931" cy="311326"/>
            </a:xfrm>
            <a:custGeom>
              <a:avLst/>
              <a:gdLst/>
              <a:ahLst/>
              <a:cxnLst/>
              <a:rect l="l" t="t" r="r" b="b"/>
              <a:pathLst>
                <a:path w="3804931" h="311326" extrusionOk="0">
                  <a:moveTo>
                    <a:pt x="53589" y="0"/>
                  </a:moveTo>
                  <a:lnTo>
                    <a:pt x="3751342" y="0"/>
                  </a:lnTo>
                  <a:cubicBezTo>
                    <a:pt x="3765555" y="0"/>
                    <a:pt x="3779185" y="5646"/>
                    <a:pt x="3789235" y="15696"/>
                  </a:cubicBezTo>
                  <a:cubicBezTo>
                    <a:pt x="3799285" y="25746"/>
                    <a:pt x="3804931" y="39376"/>
                    <a:pt x="3804931" y="53589"/>
                  </a:cubicBezTo>
                  <a:lnTo>
                    <a:pt x="3804931" y="257737"/>
                  </a:lnTo>
                  <a:cubicBezTo>
                    <a:pt x="3804931" y="271949"/>
                    <a:pt x="3799285" y="285580"/>
                    <a:pt x="3789235" y="295630"/>
                  </a:cubicBezTo>
                  <a:cubicBezTo>
                    <a:pt x="3779185" y="305680"/>
                    <a:pt x="3765555" y="311326"/>
                    <a:pt x="3751342" y="311326"/>
                  </a:cubicBezTo>
                  <a:lnTo>
                    <a:pt x="53589" y="311326"/>
                  </a:lnTo>
                  <a:cubicBezTo>
                    <a:pt x="39376" y="311326"/>
                    <a:pt x="25746" y="305680"/>
                    <a:pt x="15696" y="295630"/>
                  </a:cubicBezTo>
                  <a:cubicBezTo>
                    <a:pt x="5646" y="285580"/>
                    <a:pt x="0" y="271949"/>
                    <a:pt x="0" y="257737"/>
                  </a:cubicBezTo>
                  <a:lnTo>
                    <a:pt x="0" y="53589"/>
                  </a:lnTo>
                  <a:cubicBezTo>
                    <a:pt x="0" y="39376"/>
                    <a:pt x="5646" y="25746"/>
                    <a:pt x="15696" y="15696"/>
                  </a:cubicBezTo>
                  <a:cubicBezTo>
                    <a:pt x="25746" y="5646"/>
                    <a:pt x="39376" y="0"/>
                    <a:pt x="53589" y="0"/>
                  </a:cubicBezTo>
                  <a:close/>
                </a:path>
              </a:pathLst>
            </a:custGeom>
            <a:solidFill>
              <a:srgbClr val="4F3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"/>
            <p:cNvSpPr txBox="1"/>
            <p:nvPr/>
          </p:nvSpPr>
          <p:spPr>
            <a:xfrm>
              <a:off x="0" y="-47625"/>
              <a:ext cx="3804931" cy="358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"/>
          <p:cNvSpPr txBox="1"/>
          <p:nvPr/>
        </p:nvSpPr>
        <p:spPr>
          <a:xfrm>
            <a:off x="2425138" y="5908838"/>
            <a:ext cx="11014800" cy="128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fr-FR" sz="5966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Projet </a:t>
            </a:r>
            <a:r>
              <a:rPr lang="fr-FR" sz="5966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 </a:t>
            </a:r>
            <a:r>
              <a:rPr lang="fr-FR" sz="5966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fr-FR" sz="5966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IVoice</a:t>
            </a:r>
            <a:endParaRPr lang="fr-FR"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" name="Google Shape;89;p1" title="Logo illustre╠ü_Hackathon IA Mobilite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9951" y="188588"/>
            <a:ext cx="12044775" cy="55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4016150" y="7474975"/>
            <a:ext cx="123234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Défi </a:t>
            </a:r>
            <a:r>
              <a:rPr lang="fr-FR" sz="3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#4</a:t>
            </a:r>
            <a:r>
              <a:rPr lang="fr-FR" sz="3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lang="fr-FR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fr-FR" sz="3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ersonnaliser l'expérience utilisateur des services numériques ou voyageur</a:t>
            </a:r>
            <a:endParaRPr lang="fr-FR" sz="3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i="0" u="sng" strike="noStrike" cap="none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Lien Github / Gitlab</a:t>
            </a:r>
            <a:r>
              <a:rPr lang="fr-FR" sz="3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lang="fr-FR" sz="3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Membres de l’équipes </a:t>
            </a:r>
            <a:r>
              <a:rPr lang="fr-FR" sz="3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Anand, Aurélie, Caspar, Enora, Eva, Jean, Léo</a:t>
            </a:r>
            <a:endParaRPr lang="fr-FR" sz="3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853dff8ac_0_212"/>
          <p:cNvSpPr/>
          <p:nvPr/>
        </p:nvSpPr>
        <p:spPr>
          <a:xfrm>
            <a:off x="3743325" y="4602450"/>
            <a:ext cx="4550100" cy="548700"/>
          </a:xfrm>
          <a:prstGeom prst="roundRect">
            <a:avLst>
              <a:gd name="adj" fmla="val 16667"/>
            </a:avLst>
          </a:prstGeom>
          <a:solidFill>
            <a:srgbClr val="E72F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31853dff8ac_0_212"/>
          <p:cNvSpPr/>
          <p:nvPr/>
        </p:nvSpPr>
        <p:spPr>
          <a:xfrm>
            <a:off x="8523625" y="4602450"/>
            <a:ext cx="2772000" cy="548700"/>
          </a:xfrm>
          <a:prstGeom prst="roundRect">
            <a:avLst>
              <a:gd name="adj" fmla="val 16667"/>
            </a:avLst>
          </a:prstGeom>
          <a:solidFill>
            <a:srgbClr val="E72F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31853dff8ac_0_212"/>
          <p:cNvSpPr/>
          <p:nvPr/>
        </p:nvSpPr>
        <p:spPr>
          <a:xfrm>
            <a:off x="12514375" y="3740700"/>
            <a:ext cx="2597100" cy="548700"/>
          </a:xfrm>
          <a:prstGeom prst="roundRect">
            <a:avLst>
              <a:gd name="adj" fmla="val 16667"/>
            </a:avLst>
          </a:prstGeom>
          <a:solidFill>
            <a:srgbClr val="E72F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7" name="Google Shape;357;g31853dff8ac_0_212"/>
          <p:cNvGrpSpPr/>
          <p:nvPr/>
        </p:nvGrpSpPr>
        <p:grpSpPr>
          <a:xfrm>
            <a:off x="-1602000" y="938087"/>
            <a:ext cx="14198481" cy="1363467"/>
            <a:chOff x="0" y="-47625"/>
            <a:chExt cx="3804931" cy="359100"/>
          </a:xfrm>
        </p:grpSpPr>
        <p:sp>
          <p:nvSpPr>
            <p:cNvPr id="358" name="Google Shape;358;g31853dff8ac_0_212"/>
            <p:cNvSpPr/>
            <p:nvPr/>
          </p:nvSpPr>
          <p:spPr>
            <a:xfrm>
              <a:off x="0" y="0"/>
              <a:ext cx="3804931" cy="311326"/>
            </a:xfrm>
            <a:custGeom>
              <a:avLst/>
              <a:gdLst/>
              <a:ahLst/>
              <a:cxnLst/>
              <a:rect l="l" t="t" r="r" b="b"/>
              <a:pathLst>
                <a:path w="3804931" h="311326" extrusionOk="0">
                  <a:moveTo>
                    <a:pt x="53589" y="0"/>
                  </a:moveTo>
                  <a:lnTo>
                    <a:pt x="3751342" y="0"/>
                  </a:lnTo>
                  <a:cubicBezTo>
                    <a:pt x="3765555" y="0"/>
                    <a:pt x="3779185" y="5646"/>
                    <a:pt x="3789235" y="15696"/>
                  </a:cubicBezTo>
                  <a:cubicBezTo>
                    <a:pt x="3799285" y="25746"/>
                    <a:pt x="3804931" y="39376"/>
                    <a:pt x="3804931" y="53589"/>
                  </a:cubicBezTo>
                  <a:lnTo>
                    <a:pt x="3804931" y="257737"/>
                  </a:lnTo>
                  <a:cubicBezTo>
                    <a:pt x="3804931" y="271949"/>
                    <a:pt x="3799285" y="285580"/>
                    <a:pt x="3789235" y="295630"/>
                  </a:cubicBezTo>
                  <a:cubicBezTo>
                    <a:pt x="3779185" y="305680"/>
                    <a:pt x="3765555" y="311326"/>
                    <a:pt x="3751342" y="311326"/>
                  </a:cubicBezTo>
                  <a:lnTo>
                    <a:pt x="53589" y="311326"/>
                  </a:lnTo>
                  <a:cubicBezTo>
                    <a:pt x="39376" y="311326"/>
                    <a:pt x="25746" y="305680"/>
                    <a:pt x="15696" y="295630"/>
                  </a:cubicBezTo>
                  <a:cubicBezTo>
                    <a:pt x="5646" y="285580"/>
                    <a:pt x="0" y="271949"/>
                    <a:pt x="0" y="257737"/>
                  </a:cubicBezTo>
                  <a:lnTo>
                    <a:pt x="0" y="53589"/>
                  </a:lnTo>
                  <a:cubicBezTo>
                    <a:pt x="0" y="39376"/>
                    <a:pt x="5646" y="25746"/>
                    <a:pt x="15696" y="15696"/>
                  </a:cubicBezTo>
                  <a:cubicBezTo>
                    <a:pt x="25746" y="5646"/>
                    <a:pt x="39376" y="0"/>
                    <a:pt x="53589" y="0"/>
                  </a:cubicBezTo>
                  <a:close/>
                </a:path>
              </a:pathLst>
            </a:custGeom>
            <a:solidFill>
              <a:srgbClr val="4F3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g31853dff8ac_0_212"/>
            <p:cNvSpPr txBox="1"/>
            <p:nvPr/>
          </p:nvSpPr>
          <p:spPr>
            <a:xfrm>
              <a:off x="0" y="-47625"/>
              <a:ext cx="38049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" name="Google Shape;360;g31853dff8ac_0_212"/>
          <p:cNvGrpSpPr/>
          <p:nvPr/>
        </p:nvGrpSpPr>
        <p:grpSpPr>
          <a:xfrm>
            <a:off x="15116269" y="9589521"/>
            <a:ext cx="1943649" cy="1943649"/>
            <a:chOff x="0" y="0"/>
            <a:chExt cx="812800" cy="812800"/>
          </a:xfrm>
        </p:grpSpPr>
        <p:sp>
          <p:nvSpPr>
            <p:cNvPr id="361" name="Google Shape;361;g31853dff8ac_0_2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31853dff8ac_0_2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363;g31853dff8ac_0_212"/>
          <p:cNvGrpSpPr/>
          <p:nvPr/>
        </p:nvGrpSpPr>
        <p:grpSpPr>
          <a:xfrm>
            <a:off x="16786255" y="9040801"/>
            <a:ext cx="548721" cy="548721"/>
            <a:chOff x="0" y="0"/>
            <a:chExt cx="812800" cy="812800"/>
          </a:xfrm>
        </p:grpSpPr>
        <p:sp>
          <p:nvSpPr>
            <p:cNvPr id="364" name="Google Shape;364;g31853dff8ac_0_2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31853dff8ac_0_2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g31853dff8ac_0_212"/>
          <p:cNvGrpSpPr/>
          <p:nvPr/>
        </p:nvGrpSpPr>
        <p:grpSpPr>
          <a:xfrm>
            <a:off x="4027384" y="9589521"/>
            <a:ext cx="1943649" cy="1943649"/>
            <a:chOff x="0" y="0"/>
            <a:chExt cx="812800" cy="812800"/>
          </a:xfrm>
        </p:grpSpPr>
        <p:sp>
          <p:nvSpPr>
            <p:cNvPr id="367" name="Google Shape;367;g31853dff8ac_0_2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E72F6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31853dff8ac_0_2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g31853dff8ac_0_212"/>
          <p:cNvGrpSpPr/>
          <p:nvPr/>
        </p:nvGrpSpPr>
        <p:grpSpPr>
          <a:xfrm>
            <a:off x="3723135" y="9258300"/>
            <a:ext cx="548721" cy="548721"/>
            <a:chOff x="0" y="0"/>
            <a:chExt cx="812800" cy="812800"/>
          </a:xfrm>
        </p:grpSpPr>
        <p:sp>
          <p:nvSpPr>
            <p:cNvPr id="370" name="Google Shape;370;g31853dff8ac_0_2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2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g31853dff8ac_0_2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" name="Google Shape;372;g31853dff8ac_0_212"/>
          <p:cNvSpPr/>
          <p:nvPr/>
        </p:nvSpPr>
        <p:spPr>
          <a:xfrm>
            <a:off x="8766162" y="8380650"/>
            <a:ext cx="12700215" cy="1467911"/>
          </a:xfrm>
          <a:custGeom>
            <a:avLst/>
            <a:gdLst/>
            <a:ahLst/>
            <a:cxnLst/>
            <a:rect l="l" t="t" r="r" b="b"/>
            <a:pathLst>
              <a:path w="12700215" h="1467911" extrusionOk="0">
                <a:moveTo>
                  <a:pt x="0" y="0"/>
                </a:moveTo>
                <a:lnTo>
                  <a:pt x="12700215" y="0"/>
                </a:lnTo>
                <a:lnTo>
                  <a:pt x="12700215" y="1467911"/>
                </a:lnTo>
                <a:lnTo>
                  <a:pt x="0" y="14679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 dirty="0"/>
          </a:p>
        </p:txBody>
      </p:sp>
      <p:sp>
        <p:nvSpPr>
          <p:cNvPr id="373" name="Google Shape;373;g31853dff8ac_0_212"/>
          <p:cNvSpPr txBox="1"/>
          <p:nvPr/>
        </p:nvSpPr>
        <p:spPr>
          <a:xfrm>
            <a:off x="3471575" y="3632238"/>
            <a:ext cx="11862000" cy="275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49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Une information voyageur </a:t>
            </a:r>
            <a:r>
              <a:rPr lang="fr-FR" sz="49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robuste</a:t>
            </a:r>
            <a:r>
              <a:rPr lang="fr-FR" sz="49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fr-FR" sz="49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transparente</a:t>
            </a:r>
            <a:r>
              <a:rPr lang="fr-FR" sz="49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fr-FR" sz="49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adaptée </a:t>
            </a:r>
            <a:r>
              <a:rPr lang="fr-FR" sz="49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aux besoins de tous les usagers</a:t>
            </a:r>
            <a:endParaRPr lang="fr-FR" sz="5445" b="1" dirty="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4" name="Google Shape;374;g31853dff8ac_0_212"/>
          <p:cNvSpPr txBox="1"/>
          <p:nvPr/>
        </p:nvSpPr>
        <p:spPr>
          <a:xfrm>
            <a:off x="1026900" y="1236863"/>
            <a:ext cx="15076200" cy="128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fr-FR" sz="5966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IVoice </a:t>
            </a:r>
            <a:endParaRPr lang="fr-FR" sz="5966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5" name="Google Shape;375;g31853dff8ac_0_212"/>
          <p:cNvGrpSpPr/>
          <p:nvPr/>
        </p:nvGrpSpPr>
        <p:grpSpPr>
          <a:xfrm>
            <a:off x="17316161" y="630565"/>
            <a:ext cx="1943649" cy="1943649"/>
            <a:chOff x="0" y="0"/>
            <a:chExt cx="812800" cy="812800"/>
          </a:xfrm>
        </p:grpSpPr>
        <p:sp>
          <p:nvSpPr>
            <p:cNvPr id="376" name="Google Shape;376;g31853dff8ac_0_2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6FBCF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31853dff8ac_0_2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g31853dff8ac_0_212"/>
          <p:cNvGrpSpPr/>
          <p:nvPr/>
        </p:nvGrpSpPr>
        <p:grpSpPr>
          <a:xfrm>
            <a:off x="16710580" y="2158272"/>
            <a:ext cx="548721" cy="548721"/>
            <a:chOff x="0" y="0"/>
            <a:chExt cx="812800" cy="812800"/>
          </a:xfrm>
        </p:grpSpPr>
        <p:sp>
          <p:nvSpPr>
            <p:cNvPr id="379" name="Google Shape;379;g31853dff8ac_0_2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31853dff8ac_0_2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" name="Google Shape;381;g31853dff8ac_0_212"/>
          <p:cNvSpPr txBox="1"/>
          <p:nvPr/>
        </p:nvSpPr>
        <p:spPr>
          <a:xfrm>
            <a:off x="11738675" y="9848538"/>
            <a:ext cx="6369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Données mobilisées : historique des incidents, API calcul itinéraires</a:t>
            </a:r>
            <a:endParaRPr lang="fr-FR" sz="1000" i="1" dirty="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g31853dff8ac_4_50"/>
          <p:cNvGrpSpPr/>
          <p:nvPr/>
        </p:nvGrpSpPr>
        <p:grpSpPr>
          <a:xfrm>
            <a:off x="-1602000" y="938087"/>
            <a:ext cx="14198481" cy="1363467"/>
            <a:chOff x="0" y="-47625"/>
            <a:chExt cx="3804931" cy="359100"/>
          </a:xfrm>
        </p:grpSpPr>
        <p:sp>
          <p:nvSpPr>
            <p:cNvPr id="387" name="Google Shape;387;g31853dff8ac_4_50"/>
            <p:cNvSpPr/>
            <p:nvPr/>
          </p:nvSpPr>
          <p:spPr>
            <a:xfrm>
              <a:off x="0" y="0"/>
              <a:ext cx="3804931" cy="311326"/>
            </a:xfrm>
            <a:custGeom>
              <a:avLst/>
              <a:gdLst/>
              <a:ahLst/>
              <a:cxnLst/>
              <a:rect l="l" t="t" r="r" b="b"/>
              <a:pathLst>
                <a:path w="3804931" h="311326" extrusionOk="0">
                  <a:moveTo>
                    <a:pt x="53589" y="0"/>
                  </a:moveTo>
                  <a:lnTo>
                    <a:pt x="3751342" y="0"/>
                  </a:lnTo>
                  <a:cubicBezTo>
                    <a:pt x="3765555" y="0"/>
                    <a:pt x="3779185" y="5646"/>
                    <a:pt x="3789235" y="15696"/>
                  </a:cubicBezTo>
                  <a:cubicBezTo>
                    <a:pt x="3799285" y="25746"/>
                    <a:pt x="3804931" y="39376"/>
                    <a:pt x="3804931" y="53589"/>
                  </a:cubicBezTo>
                  <a:lnTo>
                    <a:pt x="3804931" y="257737"/>
                  </a:lnTo>
                  <a:cubicBezTo>
                    <a:pt x="3804931" y="271949"/>
                    <a:pt x="3799285" y="285580"/>
                    <a:pt x="3789235" y="295630"/>
                  </a:cubicBezTo>
                  <a:cubicBezTo>
                    <a:pt x="3779185" y="305680"/>
                    <a:pt x="3765555" y="311326"/>
                    <a:pt x="3751342" y="311326"/>
                  </a:cubicBezTo>
                  <a:lnTo>
                    <a:pt x="53589" y="311326"/>
                  </a:lnTo>
                  <a:cubicBezTo>
                    <a:pt x="39376" y="311326"/>
                    <a:pt x="25746" y="305680"/>
                    <a:pt x="15696" y="295630"/>
                  </a:cubicBezTo>
                  <a:cubicBezTo>
                    <a:pt x="5646" y="285580"/>
                    <a:pt x="0" y="271949"/>
                    <a:pt x="0" y="257737"/>
                  </a:cubicBezTo>
                  <a:lnTo>
                    <a:pt x="0" y="53589"/>
                  </a:lnTo>
                  <a:cubicBezTo>
                    <a:pt x="0" y="39376"/>
                    <a:pt x="5646" y="25746"/>
                    <a:pt x="15696" y="15696"/>
                  </a:cubicBezTo>
                  <a:cubicBezTo>
                    <a:pt x="25746" y="5646"/>
                    <a:pt x="39376" y="0"/>
                    <a:pt x="53589" y="0"/>
                  </a:cubicBezTo>
                  <a:close/>
                </a:path>
              </a:pathLst>
            </a:custGeom>
            <a:solidFill>
              <a:srgbClr val="4F3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31853dff8ac_4_50"/>
            <p:cNvSpPr txBox="1"/>
            <p:nvPr/>
          </p:nvSpPr>
          <p:spPr>
            <a:xfrm>
              <a:off x="0" y="-47625"/>
              <a:ext cx="38049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g31853dff8ac_4_50"/>
          <p:cNvGrpSpPr/>
          <p:nvPr/>
        </p:nvGrpSpPr>
        <p:grpSpPr>
          <a:xfrm>
            <a:off x="15116269" y="9589521"/>
            <a:ext cx="1943649" cy="1943649"/>
            <a:chOff x="0" y="0"/>
            <a:chExt cx="812800" cy="812800"/>
          </a:xfrm>
        </p:grpSpPr>
        <p:sp>
          <p:nvSpPr>
            <p:cNvPr id="390" name="Google Shape;390;g31853dff8ac_4_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g31853dff8ac_4_5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" name="Google Shape;392;g31853dff8ac_4_50"/>
          <p:cNvGrpSpPr/>
          <p:nvPr/>
        </p:nvGrpSpPr>
        <p:grpSpPr>
          <a:xfrm>
            <a:off x="16786255" y="9040801"/>
            <a:ext cx="548721" cy="548721"/>
            <a:chOff x="0" y="0"/>
            <a:chExt cx="812800" cy="812800"/>
          </a:xfrm>
        </p:grpSpPr>
        <p:sp>
          <p:nvSpPr>
            <p:cNvPr id="393" name="Google Shape;393;g31853dff8ac_4_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31853dff8ac_4_5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" name="Google Shape;395;g31853dff8ac_4_50"/>
          <p:cNvGrpSpPr/>
          <p:nvPr/>
        </p:nvGrpSpPr>
        <p:grpSpPr>
          <a:xfrm>
            <a:off x="4027384" y="9589521"/>
            <a:ext cx="1943649" cy="1943649"/>
            <a:chOff x="0" y="0"/>
            <a:chExt cx="812800" cy="812800"/>
          </a:xfrm>
        </p:grpSpPr>
        <p:sp>
          <p:nvSpPr>
            <p:cNvPr id="396" name="Google Shape;396;g31853dff8ac_4_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E72F6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31853dff8ac_4_5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" name="Google Shape;398;g31853dff8ac_4_50"/>
          <p:cNvGrpSpPr/>
          <p:nvPr/>
        </p:nvGrpSpPr>
        <p:grpSpPr>
          <a:xfrm>
            <a:off x="3723135" y="9258300"/>
            <a:ext cx="548721" cy="548721"/>
            <a:chOff x="0" y="0"/>
            <a:chExt cx="812800" cy="812800"/>
          </a:xfrm>
        </p:grpSpPr>
        <p:sp>
          <p:nvSpPr>
            <p:cNvPr id="399" name="Google Shape;399;g31853dff8ac_4_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2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g31853dff8ac_4_5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g31853dff8ac_4_50"/>
          <p:cNvSpPr/>
          <p:nvPr/>
        </p:nvSpPr>
        <p:spPr>
          <a:xfrm>
            <a:off x="8766162" y="8380650"/>
            <a:ext cx="12700215" cy="1467911"/>
          </a:xfrm>
          <a:custGeom>
            <a:avLst/>
            <a:gdLst/>
            <a:ahLst/>
            <a:cxnLst/>
            <a:rect l="l" t="t" r="r" b="b"/>
            <a:pathLst>
              <a:path w="12700215" h="1467911" extrusionOk="0">
                <a:moveTo>
                  <a:pt x="0" y="0"/>
                </a:moveTo>
                <a:lnTo>
                  <a:pt x="12700215" y="0"/>
                </a:lnTo>
                <a:lnTo>
                  <a:pt x="12700215" y="1467911"/>
                </a:lnTo>
                <a:lnTo>
                  <a:pt x="0" y="14679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 dirty="0"/>
          </a:p>
        </p:txBody>
      </p:sp>
      <p:sp>
        <p:nvSpPr>
          <p:cNvPr id="402" name="Google Shape;402;g31853dff8ac_4_50"/>
          <p:cNvSpPr txBox="1"/>
          <p:nvPr/>
        </p:nvSpPr>
        <p:spPr>
          <a:xfrm>
            <a:off x="1026900" y="1236863"/>
            <a:ext cx="15076200" cy="128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fr-FR" sz="5966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L’équipe - RATP</a:t>
            </a:r>
            <a:endParaRPr lang="fr-FR" sz="5966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03" name="Google Shape;403;g31853dff8ac_4_50"/>
          <p:cNvGrpSpPr/>
          <p:nvPr/>
        </p:nvGrpSpPr>
        <p:grpSpPr>
          <a:xfrm>
            <a:off x="17316161" y="630565"/>
            <a:ext cx="1943649" cy="1943649"/>
            <a:chOff x="0" y="0"/>
            <a:chExt cx="812800" cy="812800"/>
          </a:xfrm>
        </p:grpSpPr>
        <p:sp>
          <p:nvSpPr>
            <p:cNvPr id="404" name="Google Shape;404;g31853dff8ac_4_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6FBCF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g31853dff8ac_4_5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g31853dff8ac_4_50"/>
          <p:cNvGrpSpPr/>
          <p:nvPr/>
        </p:nvGrpSpPr>
        <p:grpSpPr>
          <a:xfrm>
            <a:off x="16710580" y="2158272"/>
            <a:ext cx="548721" cy="548721"/>
            <a:chOff x="0" y="0"/>
            <a:chExt cx="812800" cy="812800"/>
          </a:xfrm>
        </p:grpSpPr>
        <p:sp>
          <p:nvSpPr>
            <p:cNvPr id="407" name="Google Shape;407;g31853dff8ac_4_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31853dff8ac_4_5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9" name="Google Shape;409;g31853dff8ac_4_50"/>
          <p:cNvSpPr txBox="1"/>
          <p:nvPr/>
        </p:nvSpPr>
        <p:spPr>
          <a:xfrm>
            <a:off x="11738675" y="9848538"/>
            <a:ext cx="6369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Données mobilisées : historique des incidents, API calcul itinéraires</a:t>
            </a:r>
            <a:endParaRPr lang="fr-FR" sz="1000" i="1" dirty="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0" name="Google Shape;410;g31853dff8ac_4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088" y="2453954"/>
            <a:ext cx="10029825" cy="57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g317189e9881_0_41"/>
          <p:cNvGrpSpPr/>
          <p:nvPr/>
        </p:nvGrpSpPr>
        <p:grpSpPr>
          <a:xfrm>
            <a:off x="-228600" y="633287"/>
            <a:ext cx="14198481" cy="1363467"/>
            <a:chOff x="0" y="-47625"/>
            <a:chExt cx="3804931" cy="359100"/>
          </a:xfrm>
        </p:grpSpPr>
        <p:sp>
          <p:nvSpPr>
            <p:cNvPr id="96" name="Google Shape;96;g317189e9881_0_41"/>
            <p:cNvSpPr/>
            <p:nvPr/>
          </p:nvSpPr>
          <p:spPr>
            <a:xfrm>
              <a:off x="0" y="0"/>
              <a:ext cx="3804931" cy="311326"/>
            </a:xfrm>
            <a:custGeom>
              <a:avLst/>
              <a:gdLst/>
              <a:ahLst/>
              <a:cxnLst/>
              <a:rect l="l" t="t" r="r" b="b"/>
              <a:pathLst>
                <a:path w="3804931" h="311326" extrusionOk="0">
                  <a:moveTo>
                    <a:pt x="53589" y="0"/>
                  </a:moveTo>
                  <a:lnTo>
                    <a:pt x="3751342" y="0"/>
                  </a:lnTo>
                  <a:cubicBezTo>
                    <a:pt x="3765555" y="0"/>
                    <a:pt x="3779185" y="5646"/>
                    <a:pt x="3789235" y="15696"/>
                  </a:cubicBezTo>
                  <a:cubicBezTo>
                    <a:pt x="3799285" y="25746"/>
                    <a:pt x="3804931" y="39376"/>
                    <a:pt x="3804931" y="53589"/>
                  </a:cubicBezTo>
                  <a:lnTo>
                    <a:pt x="3804931" y="257737"/>
                  </a:lnTo>
                  <a:cubicBezTo>
                    <a:pt x="3804931" y="271949"/>
                    <a:pt x="3799285" y="285580"/>
                    <a:pt x="3789235" y="295630"/>
                  </a:cubicBezTo>
                  <a:cubicBezTo>
                    <a:pt x="3779185" y="305680"/>
                    <a:pt x="3765555" y="311326"/>
                    <a:pt x="3751342" y="311326"/>
                  </a:cubicBezTo>
                  <a:lnTo>
                    <a:pt x="53589" y="311326"/>
                  </a:lnTo>
                  <a:cubicBezTo>
                    <a:pt x="39376" y="311326"/>
                    <a:pt x="25746" y="305680"/>
                    <a:pt x="15696" y="295630"/>
                  </a:cubicBezTo>
                  <a:cubicBezTo>
                    <a:pt x="5646" y="285580"/>
                    <a:pt x="0" y="271949"/>
                    <a:pt x="0" y="257737"/>
                  </a:cubicBezTo>
                  <a:lnTo>
                    <a:pt x="0" y="53589"/>
                  </a:lnTo>
                  <a:cubicBezTo>
                    <a:pt x="0" y="39376"/>
                    <a:pt x="5646" y="25746"/>
                    <a:pt x="15696" y="15696"/>
                  </a:cubicBezTo>
                  <a:cubicBezTo>
                    <a:pt x="25746" y="5646"/>
                    <a:pt x="39376" y="0"/>
                    <a:pt x="53589" y="0"/>
                  </a:cubicBezTo>
                  <a:close/>
                </a:path>
              </a:pathLst>
            </a:custGeom>
            <a:solidFill>
              <a:srgbClr val="4F3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g317189e9881_0_41"/>
            <p:cNvSpPr txBox="1"/>
            <p:nvPr/>
          </p:nvSpPr>
          <p:spPr>
            <a:xfrm>
              <a:off x="0" y="-47625"/>
              <a:ext cx="38049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g317189e9881_0_41"/>
          <p:cNvGrpSpPr/>
          <p:nvPr/>
        </p:nvGrpSpPr>
        <p:grpSpPr>
          <a:xfrm>
            <a:off x="15116269" y="9589521"/>
            <a:ext cx="1943649" cy="1943649"/>
            <a:chOff x="0" y="0"/>
            <a:chExt cx="812800" cy="812800"/>
          </a:xfrm>
        </p:grpSpPr>
        <p:sp>
          <p:nvSpPr>
            <p:cNvPr id="99" name="Google Shape;99;g317189e9881_0_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317189e9881_0_4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g317189e9881_0_41"/>
          <p:cNvGrpSpPr/>
          <p:nvPr/>
        </p:nvGrpSpPr>
        <p:grpSpPr>
          <a:xfrm>
            <a:off x="16786255" y="9040801"/>
            <a:ext cx="548721" cy="548721"/>
            <a:chOff x="0" y="0"/>
            <a:chExt cx="812800" cy="812800"/>
          </a:xfrm>
        </p:grpSpPr>
        <p:sp>
          <p:nvSpPr>
            <p:cNvPr id="102" name="Google Shape;102;g317189e9881_0_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g317189e9881_0_4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g317189e9881_0_41"/>
          <p:cNvGrpSpPr/>
          <p:nvPr/>
        </p:nvGrpSpPr>
        <p:grpSpPr>
          <a:xfrm>
            <a:off x="4027384" y="9589521"/>
            <a:ext cx="1943649" cy="1943649"/>
            <a:chOff x="0" y="0"/>
            <a:chExt cx="812800" cy="812800"/>
          </a:xfrm>
        </p:grpSpPr>
        <p:sp>
          <p:nvSpPr>
            <p:cNvPr id="105" name="Google Shape;105;g317189e9881_0_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E72F6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g317189e9881_0_4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g317189e9881_0_41"/>
          <p:cNvGrpSpPr/>
          <p:nvPr/>
        </p:nvGrpSpPr>
        <p:grpSpPr>
          <a:xfrm>
            <a:off x="3723135" y="9258300"/>
            <a:ext cx="548721" cy="548721"/>
            <a:chOff x="0" y="0"/>
            <a:chExt cx="812800" cy="812800"/>
          </a:xfrm>
        </p:grpSpPr>
        <p:sp>
          <p:nvSpPr>
            <p:cNvPr id="108" name="Google Shape;108;g317189e9881_0_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2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g317189e9881_0_4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g317189e9881_0_41"/>
          <p:cNvSpPr/>
          <p:nvPr/>
        </p:nvSpPr>
        <p:spPr>
          <a:xfrm>
            <a:off x="8766162" y="8380650"/>
            <a:ext cx="12700215" cy="1467911"/>
          </a:xfrm>
          <a:custGeom>
            <a:avLst/>
            <a:gdLst/>
            <a:ahLst/>
            <a:cxnLst/>
            <a:rect l="l" t="t" r="r" b="b"/>
            <a:pathLst>
              <a:path w="12700215" h="1467911" extrusionOk="0">
                <a:moveTo>
                  <a:pt x="0" y="0"/>
                </a:moveTo>
                <a:lnTo>
                  <a:pt x="12700215" y="0"/>
                </a:lnTo>
                <a:lnTo>
                  <a:pt x="12700215" y="1467911"/>
                </a:lnTo>
                <a:lnTo>
                  <a:pt x="0" y="14679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 dirty="0"/>
          </a:p>
        </p:txBody>
      </p:sp>
      <p:sp>
        <p:nvSpPr>
          <p:cNvPr id="111" name="Google Shape;111;g317189e9881_0_41"/>
          <p:cNvSpPr txBox="1"/>
          <p:nvPr/>
        </p:nvSpPr>
        <p:spPr>
          <a:xfrm>
            <a:off x="1028700" y="1008263"/>
            <a:ext cx="15076200" cy="1005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fr-FR" sz="4666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Quand l'incertitude perturbe le voyageur</a:t>
            </a:r>
            <a:endParaRPr lang="fr-FR" sz="1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2" name="Google Shape;112;g317189e9881_0_41"/>
          <p:cNvGrpSpPr/>
          <p:nvPr/>
        </p:nvGrpSpPr>
        <p:grpSpPr>
          <a:xfrm>
            <a:off x="17316161" y="630565"/>
            <a:ext cx="1943649" cy="1943649"/>
            <a:chOff x="0" y="0"/>
            <a:chExt cx="812800" cy="812800"/>
          </a:xfrm>
        </p:grpSpPr>
        <p:sp>
          <p:nvSpPr>
            <p:cNvPr id="113" name="Google Shape;113;g317189e9881_0_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6FBCF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317189e9881_0_4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g317189e9881_0_41"/>
          <p:cNvGrpSpPr/>
          <p:nvPr/>
        </p:nvGrpSpPr>
        <p:grpSpPr>
          <a:xfrm>
            <a:off x="16710580" y="2158272"/>
            <a:ext cx="548721" cy="548721"/>
            <a:chOff x="0" y="0"/>
            <a:chExt cx="812800" cy="812800"/>
          </a:xfrm>
        </p:grpSpPr>
        <p:sp>
          <p:nvSpPr>
            <p:cNvPr id="116" name="Google Shape;116;g317189e9881_0_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317189e9881_0_4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g317189e9881_0_41"/>
          <p:cNvGrpSpPr/>
          <p:nvPr/>
        </p:nvGrpSpPr>
        <p:grpSpPr>
          <a:xfrm>
            <a:off x="1028700" y="3829275"/>
            <a:ext cx="15849528" cy="3533275"/>
            <a:chOff x="-4192398" y="194282"/>
            <a:chExt cx="28106983" cy="4711033"/>
          </a:xfrm>
        </p:grpSpPr>
        <p:sp>
          <p:nvSpPr>
            <p:cNvPr id="119" name="Google Shape;119;g317189e9881_0_41"/>
            <p:cNvSpPr txBox="1"/>
            <p:nvPr/>
          </p:nvSpPr>
          <p:spPr>
            <a:xfrm>
              <a:off x="8122285" y="194282"/>
              <a:ext cx="15792300" cy="4711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fr-FR" sz="3200" b="1">
                  <a:solidFill>
                    <a:srgbClr val="101010"/>
                  </a:solidFill>
                  <a:latin typeface="Poppins"/>
                  <a:ea typeface="Poppins"/>
                  <a:cs typeface="Poppins"/>
                  <a:sym typeface="Poppins"/>
                </a:rPr>
                <a:t>Julie, 32 ans</a:t>
              </a:r>
              <a:endParaRPr lang="fr-FR" sz="3200" b="1" dirty="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fr-FR" sz="2200">
                  <a:solidFill>
                    <a:srgbClr val="101010"/>
                  </a:solidFill>
                  <a:latin typeface="Poppins"/>
                  <a:ea typeface="Poppins"/>
                  <a:cs typeface="Poppins"/>
                  <a:sym typeface="Poppins"/>
                </a:rPr>
                <a:t>Confrontée à une interruption de trafic sur la ligne 9 </a:t>
              </a:r>
              <a:endParaRPr lang="fr-FR" sz="2200" dirty="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fr-FR" sz="2200">
                  <a:solidFill>
                    <a:srgbClr val="101010"/>
                  </a:solidFill>
                  <a:latin typeface="Poppins"/>
                  <a:ea typeface="Poppins"/>
                  <a:cs typeface="Poppins"/>
                  <a:sym typeface="Poppins"/>
                </a:rPr>
                <a:t>(ex : accident grave de voyageur). </a:t>
              </a:r>
              <a:endParaRPr lang="fr-FR" sz="2200" dirty="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lang="fr-FR" sz="2200" dirty="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just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fr-FR" sz="2200" i="1">
                  <a:solidFill>
                    <a:srgbClr val="101010"/>
                  </a:solidFill>
                  <a:latin typeface="Poppins"/>
                  <a:ea typeface="Poppins"/>
                  <a:cs typeface="Poppins"/>
                  <a:sym typeface="Poppins"/>
                </a:rPr>
                <a:t>”Je suis </a:t>
              </a:r>
              <a:r>
                <a:rPr lang="fr-FR" sz="2200" b="1" i="1">
                  <a:solidFill>
                    <a:srgbClr val="E72F69"/>
                  </a:solidFill>
                  <a:latin typeface="Poppins"/>
                  <a:ea typeface="Poppins"/>
                  <a:cs typeface="Poppins"/>
                  <a:sym typeface="Poppins"/>
                </a:rPr>
                <a:t>sidérée</a:t>
              </a:r>
              <a:r>
                <a:rPr lang="fr-FR" sz="2200" i="1">
                  <a:solidFill>
                    <a:srgbClr val="101010"/>
                  </a:solidFill>
                  <a:latin typeface="Poppins"/>
                  <a:ea typeface="Poppins"/>
                  <a:cs typeface="Poppins"/>
                  <a:sym typeface="Poppins"/>
                </a:rPr>
                <a:t>, mon niveau de </a:t>
              </a:r>
              <a:r>
                <a:rPr lang="fr-FR" sz="2200" b="1" i="1">
                  <a:solidFill>
                    <a:srgbClr val="E72F69"/>
                  </a:solidFill>
                  <a:latin typeface="Poppins"/>
                  <a:ea typeface="Poppins"/>
                  <a:cs typeface="Poppins"/>
                  <a:sym typeface="Poppins"/>
                </a:rPr>
                <a:t>stress </a:t>
              </a:r>
              <a:r>
                <a:rPr lang="fr-FR" sz="2200" i="1">
                  <a:solidFill>
                    <a:srgbClr val="101010"/>
                  </a:solidFill>
                  <a:latin typeface="Poppins"/>
                  <a:ea typeface="Poppins"/>
                  <a:cs typeface="Poppins"/>
                  <a:sym typeface="Poppins"/>
                </a:rPr>
                <a:t>augmente, je me sens </a:t>
              </a:r>
              <a:r>
                <a:rPr lang="fr-FR" sz="2200" b="1" i="1">
                  <a:solidFill>
                    <a:srgbClr val="E72F69"/>
                  </a:solidFill>
                  <a:latin typeface="Poppins"/>
                  <a:ea typeface="Poppins"/>
                  <a:cs typeface="Poppins"/>
                  <a:sym typeface="Poppins"/>
                </a:rPr>
                <a:t>perdue</a:t>
              </a:r>
              <a:r>
                <a:rPr lang="fr-FR" sz="2200" i="1">
                  <a:solidFill>
                    <a:srgbClr val="101010"/>
                  </a:solidFill>
                  <a:latin typeface="Poppins"/>
                  <a:ea typeface="Poppins"/>
                  <a:cs typeface="Poppins"/>
                  <a:sym typeface="Poppins"/>
                </a:rPr>
                <a:t>, je </a:t>
              </a:r>
              <a:r>
                <a:rPr lang="fr-FR" sz="2200" b="1" i="1">
                  <a:solidFill>
                    <a:srgbClr val="E72F69"/>
                  </a:solidFill>
                  <a:latin typeface="Poppins"/>
                  <a:ea typeface="Poppins"/>
                  <a:cs typeface="Poppins"/>
                  <a:sym typeface="Poppins"/>
                </a:rPr>
                <a:t>ne sais pas quoi faire ni où aller</a:t>
              </a:r>
              <a:r>
                <a:rPr lang="fr-FR" sz="2200" i="1">
                  <a:solidFill>
                    <a:srgbClr val="101010"/>
                  </a:solidFill>
                  <a:latin typeface="Poppins"/>
                  <a:ea typeface="Poppins"/>
                  <a:cs typeface="Poppins"/>
                  <a:sym typeface="Poppins"/>
                </a:rPr>
                <a:t>. Je vais être en retard.”</a:t>
              </a:r>
              <a:endParaRPr lang="fr-FR" sz="2200" i="1" dirty="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20" name="Google Shape;120;g317189e9881_0_41"/>
            <p:cNvSpPr txBox="1"/>
            <p:nvPr/>
          </p:nvSpPr>
          <p:spPr>
            <a:xfrm>
              <a:off x="-4192398" y="273582"/>
              <a:ext cx="12990299" cy="6448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fr-FR" sz="2245" b="0" i="0" u="none" strike="noStrike" cap="none" dirty="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121" name="Google Shape;121;g317189e9881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698" y="2795677"/>
            <a:ext cx="5393400" cy="5393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-304800" y="938087"/>
            <a:ext cx="14198481" cy="1363467"/>
            <a:chOff x="0" y="-47625"/>
            <a:chExt cx="3804931" cy="359100"/>
          </a:xfrm>
        </p:grpSpPr>
        <p:sp>
          <p:nvSpPr>
            <p:cNvPr id="127" name="Google Shape;127;p3"/>
            <p:cNvSpPr/>
            <p:nvPr/>
          </p:nvSpPr>
          <p:spPr>
            <a:xfrm>
              <a:off x="0" y="0"/>
              <a:ext cx="3804931" cy="311326"/>
            </a:xfrm>
            <a:custGeom>
              <a:avLst/>
              <a:gdLst/>
              <a:ahLst/>
              <a:cxnLst/>
              <a:rect l="l" t="t" r="r" b="b"/>
              <a:pathLst>
                <a:path w="3804931" h="311326" extrusionOk="0">
                  <a:moveTo>
                    <a:pt x="53589" y="0"/>
                  </a:moveTo>
                  <a:lnTo>
                    <a:pt x="3751342" y="0"/>
                  </a:lnTo>
                  <a:cubicBezTo>
                    <a:pt x="3765555" y="0"/>
                    <a:pt x="3779185" y="5646"/>
                    <a:pt x="3789235" y="15696"/>
                  </a:cubicBezTo>
                  <a:cubicBezTo>
                    <a:pt x="3799285" y="25746"/>
                    <a:pt x="3804931" y="39376"/>
                    <a:pt x="3804931" y="53589"/>
                  </a:cubicBezTo>
                  <a:lnTo>
                    <a:pt x="3804931" y="257737"/>
                  </a:lnTo>
                  <a:cubicBezTo>
                    <a:pt x="3804931" y="271949"/>
                    <a:pt x="3799285" y="285580"/>
                    <a:pt x="3789235" y="295630"/>
                  </a:cubicBezTo>
                  <a:cubicBezTo>
                    <a:pt x="3779185" y="305680"/>
                    <a:pt x="3765555" y="311326"/>
                    <a:pt x="3751342" y="311326"/>
                  </a:cubicBezTo>
                  <a:lnTo>
                    <a:pt x="53589" y="311326"/>
                  </a:lnTo>
                  <a:cubicBezTo>
                    <a:pt x="39376" y="311326"/>
                    <a:pt x="25746" y="305680"/>
                    <a:pt x="15696" y="295630"/>
                  </a:cubicBezTo>
                  <a:cubicBezTo>
                    <a:pt x="5646" y="285580"/>
                    <a:pt x="0" y="271949"/>
                    <a:pt x="0" y="257737"/>
                  </a:cubicBezTo>
                  <a:lnTo>
                    <a:pt x="0" y="53589"/>
                  </a:lnTo>
                  <a:cubicBezTo>
                    <a:pt x="0" y="39376"/>
                    <a:pt x="5646" y="25746"/>
                    <a:pt x="15696" y="15696"/>
                  </a:cubicBezTo>
                  <a:cubicBezTo>
                    <a:pt x="25746" y="5646"/>
                    <a:pt x="39376" y="0"/>
                    <a:pt x="53589" y="0"/>
                  </a:cubicBezTo>
                  <a:close/>
                </a:path>
              </a:pathLst>
            </a:custGeom>
            <a:solidFill>
              <a:srgbClr val="4F3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 txBox="1"/>
            <p:nvPr/>
          </p:nvSpPr>
          <p:spPr>
            <a:xfrm>
              <a:off x="0" y="-47625"/>
              <a:ext cx="38049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3"/>
          <p:cNvGrpSpPr/>
          <p:nvPr/>
        </p:nvGrpSpPr>
        <p:grpSpPr>
          <a:xfrm>
            <a:off x="15116269" y="9589521"/>
            <a:ext cx="1943678" cy="1943678"/>
            <a:chOff x="0" y="0"/>
            <a:chExt cx="812800" cy="812800"/>
          </a:xfrm>
        </p:grpSpPr>
        <p:sp>
          <p:nvSpPr>
            <p:cNvPr id="130" name="Google Shape;130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3"/>
          <p:cNvGrpSpPr/>
          <p:nvPr/>
        </p:nvGrpSpPr>
        <p:grpSpPr>
          <a:xfrm>
            <a:off x="16786255" y="9040801"/>
            <a:ext cx="548720" cy="548720"/>
            <a:chOff x="0" y="0"/>
            <a:chExt cx="812800" cy="812800"/>
          </a:xfrm>
        </p:grpSpPr>
        <p:sp>
          <p:nvSpPr>
            <p:cNvPr id="133" name="Google Shape;133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3"/>
          <p:cNvGrpSpPr/>
          <p:nvPr/>
        </p:nvGrpSpPr>
        <p:grpSpPr>
          <a:xfrm>
            <a:off x="4027384" y="9589521"/>
            <a:ext cx="1943678" cy="1943678"/>
            <a:chOff x="0" y="0"/>
            <a:chExt cx="812800" cy="812800"/>
          </a:xfrm>
        </p:grpSpPr>
        <p:sp>
          <p:nvSpPr>
            <p:cNvPr id="136" name="Google Shape;136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E72F6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3"/>
          <p:cNvGrpSpPr/>
          <p:nvPr/>
        </p:nvGrpSpPr>
        <p:grpSpPr>
          <a:xfrm>
            <a:off x="3723135" y="9258300"/>
            <a:ext cx="548720" cy="548720"/>
            <a:chOff x="0" y="0"/>
            <a:chExt cx="812800" cy="812800"/>
          </a:xfrm>
        </p:grpSpPr>
        <p:sp>
          <p:nvSpPr>
            <p:cNvPr id="139" name="Google Shape;139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2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3"/>
          <p:cNvSpPr/>
          <p:nvPr/>
        </p:nvSpPr>
        <p:spPr>
          <a:xfrm>
            <a:off x="8766162" y="8380650"/>
            <a:ext cx="12700215" cy="1467911"/>
          </a:xfrm>
          <a:custGeom>
            <a:avLst/>
            <a:gdLst/>
            <a:ahLst/>
            <a:cxnLst/>
            <a:rect l="l" t="t" r="r" b="b"/>
            <a:pathLst>
              <a:path w="12700215" h="1467911" extrusionOk="0">
                <a:moveTo>
                  <a:pt x="0" y="0"/>
                </a:moveTo>
                <a:lnTo>
                  <a:pt x="12700215" y="0"/>
                </a:lnTo>
                <a:lnTo>
                  <a:pt x="12700215" y="1467911"/>
                </a:lnTo>
                <a:lnTo>
                  <a:pt x="0" y="14679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 dirty="0"/>
          </a:p>
        </p:txBody>
      </p:sp>
      <p:sp>
        <p:nvSpPr>
          <p:cNvPr id="142" name="Google Shape;142;p3"/>
          <p:cNvSpPr txBox="1"/>
          <p:nvPr/>
        </p:nvSpPr>
        <p:spPr>
          <a:xfrm>
            <a:off x="1028700" y="4182125"/>
            <a:ext cx="11716800" cy="306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71157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2245"/>
              <a:buFont typeface="Poppins"/>
              <a:buChar char="●"/>
            </a:pPr>
            <a:r>
              <a:rPr lang="fr-FR" sz="3245" b="1">
                <a:solidFill>
                  <a:srgbClr val="E72F69"/>
                </a:solidFill>
                <a:latin typeface="Poppins"/>
                <a:ea typeface="Poppins"/>
                <a:cs typeface="Poppins"/>
                <a:sym typeface="Poppins"/>
              </a:rPr>
              <a:t>~ 1  tous les 2 jours</a:t>
            </a:r>
            <a:r>
              <a:rPr lang="fr-FR" sz="22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 impactant sérieusement le trafic</a:t>
            </a:r>
            <a:endParaRPr lang="fr-FR" sz="2245" dirty="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71157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2245"/>
              <a:buFont typeface="Poppins"/>
              <a:buChar char="●"/>
            </a:pPr>
            <a:r>
              <a:rPr lang="fr-FR" sz="3245" b="1">
                <a:solidFill>
                  <a:srgbClr val="E72F69"/>
                </a:solidFill>
                <a:latin typeface="Poppins"/>
                <a:ea typeface="Poppins"/>
                <a:cs typeface="Poppins"/>
                <a:sym typeface="Poppins"/>
              </a:rPr>
              <a:t>~ 50K</a:t>
            </a:r>
            <a:r>
              <a:rPr lang="fr-FR" sz="2745" b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FR" sz="22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voyageurs impactés</a:t>
            </a:r>
            <a:endParaRPr lang="fr-FR" sz="2245" dirty="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71157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2245"/>
              <a:buFont typeface="Poppins"/>
              <a:buChar char="●"/>
            </a:pPr>
            <a:r>
              <a:rPr lang="fr-FR" sz="3245" b="1">
                <a:solidFill>
                  <a:srgbClr val="E72F69"/>
                </a:solidFill>
                <a:latin typeface="Poppins"/>
                <a:ea typeface="Poppins"/>
                <a:cs typeface="Poppins"/>
                <a:sym typeface="Poppins"/>
              </a:rPr>
              <a:t>100%</a:t>
            </a:r>
            <a:r>
              <a:rPr lang="fr-FR" sz="22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 reçoivent le </a:t>
            </a:r>
            <a:r>
              <a:rPr lang="fr-FR" sz="2245" b="1">
                <a:solidFill>
                  <a:srgbClr val="E72F69"/>
                </a:solidFill>
                <a:latin typeface="Poppins"/>
                <a:ea typeface="Poppins"/>
                <a:cs typeface="Poppins"/>
                <a:sym typeface="Poppins"/>
              </a:rPr>
              <a:t>même message</a:t>
            </a:r>
            <a:r>
              <a:rPr lang="fr-FR" sz="2245" b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FR" sz="22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fr-FR" sz="2245" i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“le trafic est interrompu sur la ligne 9. Nous vous invitons à emprunter des itinéraires alternatifs.”</a:t>
            </a:r>
            <a:endParaRPr lang="fr-FR" sz="2245" i="1" dirty="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2245" dirty="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" name="Google Shape;143;p3"/>
          <p:cNvSpPr txBox="1"/>
          <p:nvPr/>
        </p:nvSpPr>
        <p:spPr>
          <a:xfrm>
            <a:off x="1028700" y="1313063"/>
            <a:ext cx="15076200" cy="1005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fr-FR" sz="4666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Les chiffres de l’interruption de trafic</a:t>
            </a:r>
            <a:endParaRPr lang="fr-FR" sz="1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4" name="Google Shape;144;p3"/>
          <p:cNvGrpSpPr/>
          <p:nvPr/>
        </p:nvGrpSpPr>
        <p:grpSpPr>
          <a:xfrm>
            <a:off x="17316161" y="630565"/>
            <a:ext cx="1943678" cy="1943678"/>
            <a:chOff x="0" y="0"/>
            <a:chExt cx="812800" cy="812800"/>
          </a:xfrm>
        </p:grpSpPr>
        <p:sp>
          <p:nvSpPr>
            <p:cNvPr id="145" name="Google Shape;145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6FBCF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16710580" y="2158272"/>
            <a:ext cx="548720" cy="548720"/>
            <a:chOff x="0" y="0"/>
            <a:chExt cx="812800" cy="812800"/>
          </a:xfrm>
        </p:grpSpPr>
        <p:sp>
          <p:nvSpPr>
            <p:cNvPr id="148" name="Google Shape;148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3"/>
          <p:cNvSpPr txBox="1"/>
          <p:nvPr/>
        </p:nvSpPr>
        <p:spPr>
          <a:xfrm>
            <a:off x="9734684" y="3253376"/>
            <a:ext cx="7325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" name="Google Shape;151;p3"/>
          <p:cNvSpPr txBox="1"/>
          <p:nvPr/>
        </p:nvSpPr>
        <p:spPr>
          <a:xfrm>
            <a:off x="1028700" y="2593350"/>
            <a:ext cx="15917400" cy="1312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3045" b="1" dirty="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45" b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Un incident majeur en heure de pointe sur la ligne 9, c’est :</a:t>
            </a:r>
            <a:endParaRPr lang="fr-FR" sz="2245" b="0" i="0" u="none" strike="noStrike" cap="none" dirty="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g31853dff8ac_0_112"/>
          <p:cNvGrpSpPr/>
          <p:nvPr/>
        </p:nvGrpSpPr>
        <p:grpSpPr>
          <a:xfrm>
            <a:off x="-304800" y="938087"/>
            <a:ext cx="14198481" cy="1363467"/>
            <a:chOff x="0" y="-47625"/>
            <a:chExt cx="3804931" cy="359100"/>
          </a:xfrm>
        </p:grpSpPr>
        <p:sp>
          <p:nvSpPr>
            <p:cNvPr id="157" name="Google Shape;157;g31853dff8ac_0_112"/>
            <p:cNvSpPr/>
            <p:nvPr/>
          </p:nvSpPr>
          <p:spPr>
            <a:xfrm>
              <a:off x="0" y="0"/>
              <a:ext cx="3804931" cy="311326"/>
            </a:xfrm>
            <a:custGeom>
              <a:avLst/>
              <a:gdLst/>
              <a:ahLst/>
              <a:cxnLst/>
              <a:rect l="l" t="t" r="r" b="b"/>
              <a:pathLst>
                <a:path w="3804931" h="311326" extrusionOk="0">
                  <a:moveTo>
                    <a:pt x="53589" y="0"/>
                  </a:moveTo>
                  <a:lnTo>
                    <a:pt x="3751342" y="0"/>
                  </a:lnTo>
                  <a:cubicBezTo>
                    <a:pt x="3765555" y="0"/>
                    <a:pt x="3779185" y="5646"/>
                    <a:pt x="3789235" y="15696"/>
                  </a:cubicBezTo>
                  <a:cubicBezTo>
                    <a:pt x="3799285" y="25746"/>
                    <a:pt x="3804931" y="39376"/>
                    <a:pt x="3804931" y="53589"/>
                  </a:cubicBezTo>
                  <a:lnTo>
                    <a:pt x="3804931" y="257737"/>
                  </a:lnTo>
                  <a:cubicBezTo>
                    <a:pt x="3804931" y="271949"/>
                    <a:pt x="3799285" y="285580"/>
                    <a:pt x="3789235" y="295630"/>
                  </a:cubicBezTo>
                  <a:cubicBezTo>
                    <a:pt x="3779185" y="305680"/>
                    <a:pt x="3765555" y="311326"/>
                    <a:pt x="3751342" y="311326"/>
                  </a:cubicBezTo>
                  <a:lnTo>
                    <a:pt x="53589" y="311326"/>
                  </a:lnTo>
                  <a:cubicBezTo>
                    <a:pt x="39376" y="311326"/>
                    <a:pt x="25746" y="305680"/>
                    <a:pt x="15696" y="295630"/>
                  </a:cubicBezTo>
                  <a:cubicBezTo>
                    <a:pt x="5646" y="285580"/>
                    <a:pt x="0" y="271949"/>
                    <a:pt x="0" y="257737"/>
                  </a:cubicBezTo>
                  <a:lnTo>
                    <a:pt x="0" y="53589"/>
                  </a:lnTo>
                  <a:cubicBezTo>
                    <a:pt x="0" y="39376"/>
                    <a:pt x="5646" y="25746"/>
                    <a:pt x="15696" y="15696"/>
                  </a:cubicBezTo>
                  <a:cubicBezTo>
                    <a:pt x="25746" y="5646"/>
                    <a:pt x="39376" y="0"/>
                    <a:pt x="53589" y="0"/>
                  </a:cubicBezTo>
                  <a:close/>
                </a:path>
              </a:pathLst>
            </a:custGeom>
            <a:solidFill>
              <a:srgbClr val="4F3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31853dff8ac_0_112"/>
            <p:cNvSpPr txBox="1"/>
            <p:nvPr/>
          </p:nvSpPr>
          <p:spPr>
            <a:xfrm>
              <a:off x="0" y="-47625"/>
              <a:ext cx="38049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g31853dff8ac_0_112"/>
          <p:cNvGrpSpPr/>
          <p:nvPr/>
        </p:nvGrpSpPr>
        <p:grpSpPr>
          <a:xfrm>
            <a:off x="15116269" y="9589521"/>
            <a:ext cx="1943649" cy="1943649"/>
            <a:chOff x="0" y="0"/>
            <a:chExt cx="812800" cy="812800"/>
          </a:xfrm>
        </p:grpSpPr>
        <p:sp>
          <p:nvSpPr>
            <p:cNvPr id="160" name="Google Shape;160;g31853dff8ac_0_1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31853dff8ac_0_1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g31853dff8ac_0_112"/>
          <p:cNvGrpSpPr/>
          <p:nvPr/>
        </p:nvGrpSpPr>
        <p:grpSpPr>
          <a:xfrm>
            <a:off x="16786255" y="9040801"/>
            <a:ext cx="548721" cy="548721"/>
            <a:chOff x="0" y="0"/>
            <a:chExt cx="812800" cy="812800"/>
          </a:xfrm>
        </p:grpSpPr>
        <p:sp>
          <p:nvSpPr>
            <p:cNvPr id="163" name="Google Shape;163;g31853dff8ac_0_1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31853dff8ac_0_1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g31853dff8ac_0_112"/>
          <p:cNvGrpSpPr/>
          <p:nvPr/>
        </p:nvGrpSpPr>
        <p:grpSpPr>
          <a:xfrm>
            <a:off x="4027384" y="9589521"/>
            <a:ext cx="1943649" cy="1943649"/>
            <a:chOff x="0" y="0"/>
            <a:chExt cx="812800" cy="812800"/>
          </a:xfrm>
        </p:grpSpPr>
        <p:sp>
          <p:nvSpPr>
            <p:cNvPr id="166" name="Google Shape;166;g31853dff8ac_0_1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E72F6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31853dff8ac_0_1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g31853dff8ac_0_112"/>
          <p:cNvGrpSpPr/>
          <p:nvPr/>
        </p:nvGrpSpPr>
        <p:grpSpPr>
          <a:xfrm>
            <a:off x="3723135" y="9258300"/>
            <a:ext cx="548721" cy="548721"/>
            <a:chOff x="0" y="0"/>
            <a:chExt cx="812800" cy="812800"/>
          </a:xfrm>
        </p:grpSpPr>
        <p:sp>
          <p:nvSpPr>
            <p:cNvPr id="169" name="Google Shape;169;g31853dff8ac_0_1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2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g31853dff8ac_0_1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g31853dff8ac_0_112"/>
          <p:cNvSpPr/>
          <p:nvPr/>
        </p:nvSpPr>
        <p:spPr>
          <a:xfrm>
            <a:off x="8766162" y="8380650"/>
            <a:ext cx="12700215" cy="1467911"/>
          </a:xfrm>
          <a:custGeom>
            <a:avLst/>
            <a:gdLst/>
            <a:ahLst/>
            <a:cxnLst/>
            <a:rect l="l" t="t" r="r" b="b"/>
            <a:pathLst>
              <a:path w="12700215" h="1467911" extrusionOk="0">
                <a:moveTo>
                  <a:pt x="0" y="0"/>
                </a:moveTo>
                <a:lnTo>
                  <a:pt x="12700215" y="0"/>
                </a:lnTo>
                <a:lnTo>
                  <a:pt x="12700215" y="1467911"/>
                </a:lnTo>
                <a:lnTo>
                  <a:pt x="0" y="14679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 dirty="0"/>
          </a:p>
        </p:txBody>
      </p:sp>
      <p:sp>
        <p:nvSpPr>
          <p:cNvPr id="172" name="Google Shape;172;g31853dff8ac_0_112"/>
          <p:cNvSpPr txBox="1"/>
          <p:nvPr/>
        </p:nvSpPr>
        <p:spPr>
          <a:xfrm>
            <a:off x="1028700" y="1313063"/>
            <a:ext cx="15076200" cy="1005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fr-FR" sz="4666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Les défis de la gestion des perturbations</a:t>
            </a:r>
            <a:endParaRPr lang="fr-FR" sz="4666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73" name="Google Shape;173;g31853dff8ac_0_112"/>
          <p:cNvGrpSpPr/>
          <p:nvPr/>
        </p:nvGrpSpPr>
        <p:grpSpPr>
          <a:xfrm>
            <a:off x="17316161" y="630565"/>
            <a:ext cx="1943649" cy="1943649"/>
            <a:chOff x="0" y="0"/>
            <a:chExt cx="812800" cy="812800"/>
          </a:xfrm>
        </p:grpSpPr>
        <p:sp>
          <p:nvSpPr>
            <p:cNvPr id="174" name="Google Shape;174;g31853dff8ac_0_1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6FBCF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31853dff8ac_0_1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g31853dff8ac_0_112"/>
          <p:cNvGrpSpPr/>
          <p:nvPr/>
        </p:nvGrpSpPr>
        <p:grpSpPr>
          <a:xfrm>
            <a:off x="16710580" y="2158272"/>
            <a:ext cx="548721" cy="548721"/>
            <a:chOff x="0" y="0"/>
            <a:chExt cx="812800" cy="812800"/>
          </a:xfrm>
        </p:grpSpPr>
        <p:sp>
          <p:nvSpPr>
            <p:cNvPr id="177" name="Google Shape;177;g31853dff8ac_0_1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g31853dff8ac_0_11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g31853dff8ac_0_112"/>
          <p:cNvSpPr txBox="1"/>
          <p:nvPr/>
        </p:nvSpPr>
        <p:spPr>
          <a:xfrm>
            <a:off x="9734684" y="3253376"/>
            <a:ext cx="73251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0" name="Google Shape;180;g31853dff8ac_0_112"/>
          <p:cNvSpPr txBox="1"/>
          <p:nvPr/>
        </p:nvSpPr>
        <p:spPr>
          <a:xfrm>
            <a:off x="1028700" y="3253363"/>
            <a:ext cx="15917400" cy="138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3045" b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Ce n’est pas seulement l’histoire de Julie, mais aussi celle de milliers d’agents RATP, confrontés à la gestion de voyageurs :</a:t>
            </a:r>
            <a:endParaRPr lang="fr-FR" sz="3045" b="1" dirty="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1" name="Google Shape;181;g31853dff8ac_0_112"/>
          <p:cNvSpPr txBox="1"/>
          <p:nvPr/>
        </p:nvSpPr>
        <p:spPr>
          <a:xfrm>
            <a:off x="1028700" y="4684300"/>
            <a:ext cx="13585800" cy="236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09257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2845"/>
              <a:buFont typeface="Poppins"/>
              <a:buChar char="●"/>
            </a:pPr>
            <a:r>
              <a:rPr lang="fr-FR" sz="2845" b="1">
                <a:solidFill>
                  <a:srgbClr val="E72F69"/>
                </a:solidFill>
                <a:latin typeface="Poppins"/>
                <a:ea typeface="Poppins"/>
                <a:cs typeface="Poppins"/>
                <a:sym typeface="Poppins"/>
              </a:rPr>
              <a:t>Stagnants </a:t>
            </a:r>
            <a:r>
              <a:rPr lang="fr-FR" sz="24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sur les quais ou en station… engendrant un risque de </a:t>
            </a:r>
            <a:r>
              <a:rPr lang="fr-FR" sz="2445" b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sur-incident </a:t>
            </a:r>
            <a:r>
              <a:rPr lang="fr-FR" sz="24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ou de mouvement de foule.</a:t>
            </a:r>
            <a:endParaRPr lang="fr-FR" sz="2445" dirty="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409257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2845"/>
              <a:buFont typeface="Poppins"/>
              <a:buChar char="●"/>
            </a:pPr>
            <a:r>
              <a:rPr lang="fr-FR" sz="2845" b="1">
                <a:solidFill>
                  <a:srgbClr val="E72F69"/>
                </a:solidFill>
                <a:latin typeface="Poppins"/>
                <a:ea typeface="Poppins"/>
                <a:cs typeface="Poppins"/>
                <a:sym typeface="Poppins"/>
              </a:rPr>
              <a:t>Mécontents </a:t>
            </a:r>
            <a:r>
              <a:rPr lang="fr-FR" sz="24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: stress, incertitude, lassitude, colère. </a:t>
            </a:r>
            <a:endParaRPr lang="fr-FR" sz="2445" dirty="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409257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2845"/>
              <a:buFont typeface="Poppins"/>
              <a:buChar char="●"/>
            </a:pPr>
            <a:r>
              <a:rPr lang="fr-FR" sz="2845" b="1">
                <a:solidFill>
                  <a:srgbClr val="E72F69"/>
                </a:solidFill>
                <a:latin typeface="Poppins"/>
                <a:ea typeface="Poppins"/>
                <a:cs typeface="Poppins"/>
                <a:sym typeface="Poppins"/>
              </a:rPr>
              <a:t>Incertains</a:t>
            </a:r>
            <a:r>
              <a:rPr lang="fr-FR" sz="28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FR" sz="24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: demandant des </a:t>
            </a:r>
            <a:r>
              <a:rPr lang="fr-FR" sz="2445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messages plus clairs</a:t>
            </a:r>
            <a:r>
              <a:rPr lang="fr-FR" sz="24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lang="fr-FR" sz="2445" i="0" u="none" strike="noStrike" cap="none" dirty="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7189e9881_0_7"/>
          <p:cNvSpPr/>
          <p:nvPr/>
        </p:nvSpPr>
        <p:spPr>
          <a:xfrm>
            <a:off x="8948175" y="4166170"/>
            <a:ext cx="3065100" cy="548700"/>
          </a:xfrm>
          <a:prstGeom prst="roundRect">
            <a:avLst>
              <a:gd name="adj" fmla="val 16667"/>
            </a:avLst>
          </a:prstGeom>
          <a:solidFill>
            <a:srgbClr val="E72F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317189e9881_0_7"/>
          <p:cNvSpPr/>
          <p:nvPr/>
        </p:nvSpPr>
        <p:spPr>
          <a:xfrm>
            <a:off x="3376085" y="4855795"/>
            <a:ext cx="651300" cy="548700"/>
          </a:xfrm>
          <a:prstGeom prst="roundRect">
            <a:avLst>
              <a:gd name="adj" fmla="val 16667"/>
            </a:avLst>
          </a:prstGeom>
          <a:solidFill>
            <a:srgbClr val="E72F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317189e9881_0_7"/>
          <p:cNvSpPr/>
          <p:nvPr/>
        </p:nvSpPr>
        <p:spPr>
          <a:xfrm>
            <a:off x="8322761" y="5550330"/>
            <a:ext cx="5246400" cy="548700"/>
          </a:xfrm>
          <a:prstGeom prst="roundRect">
            <a:avLst>
              <a:gd name="adj" fmla="val 16667"/>
            </a:avLst>
          </a:prstGeom>
          <a:solidFill>
            <a:srgbClr val="E72F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g317189e9881_0_7"/>
          <p:cNvGrpSpPr/>
          <p:nvPr/>
        </p:nvGrpSpPr>
        <p:grpSpPr>
          <a:xfrm>
            <a:off x="-304800" y="938087"/>
            <a:ext cx="14198481" cy="1363467"/>
            <a:chOff x="0" y="-47625"/>
            <a:chExt cx="3804931" cy="359100"/>
          </a:xfrm>
        </p:grpSpPr>
        <p:sp>
          <p:nvSpPr>
            <p:cNvPr id="190" name="Google Shape;190;g317189e9881_0_7"/>
            <p:cNvSpPr/>
            <p:nvPr/>
          </p:nvSpPr>
          <p:spPr>
            <a:xfrm>
              <a:off x="0" y="0"/>
              <a:ext cx="3804931" cy="311326"/>
            </a:xfrm>
            <a:custGeom>
              <a:avLst/>
              <a:gdLst/>
              <a:ahLst/>
              <a:cxnLst/>
              <a:rect l="l" t="t" r="r" b="b"/>
              <a:pathLst>
                <a:path w="3804931" h="311326" extrusionOk="0">
                  <a:moveTo>
                    <a:pt x="53589" y="0"/>
                  </a:moveTo>
                  <a:lnTo>
                    <a:pt x="3751342" y="0"/>
                  </a:lnTo>
                  <a:cubicBezTo>
                    <a:pt x="3765555" y="0"/>
                    <a:pt x="3779185" y="5646"/>
                    <a:pt x="3789235" y="15696"/>
                  </a:cubicBezTo>
                  <a:cubicBezTo>
                    <a:pt x="3799285" y="25746"/>
                    <a:pt x="3804931" y="39376"/>
                    <a:pt x="3804931" y="53589"/>
                  </a:cubicBezTo>
                  <a:lnTo>
                    <a:pt x="3804931" y="257737"/>
                  </a:lnTo>
                  <a:cubicBezTo>
                    <a:pt x="3804931" y="271949"/>
                    <a:pt x="3799285" y="285580"/>
                    <a:pt x="3789235" y="295630"/>
                  </a:cubicBezTo>
                  <a:cubicBezTo>
                    <a:pt x="3779185" y="305680"/>
                    <a:pt x="3765555" y="311326"/>
                    <a:pt x="3751342" y="311326"/>
                  </a:cubicBezTo>
                  <a:lnTo>
                    <a:pt x="53589" y="311326"/>
                  </a:lnTo>
                  <a:cubicBezTo>
                    <a:pt x="39376" y="311326"/>
                    <a:pt x="25746" y="305680"/>
                    <a:pt x="15696" y="295630"/>
                  </a:cubicBezTo>
                  <a:cubicBezTo>
                    <a:pt x="5646" y="285580"/>
                    <a:pt x="0" y="271949"/>
                    <a:pt x="0" y="257737"/>
                  </a:cubicBezTo>
                  <a:lnTo>
                    <a:pt x="0" y="53589"/>
                  </a:lnTo>
                  <a:cubicBezTo>
                    <a:pt x="0" y="39376"/>
                    <a:pt x="5646" y="25746"/>
                    <a:pt x="15696" y="15696"/>
                  </a:cubicBezTo>
                  <a:cubicBezTo>
                    <a:pt x="25746" y="5646"/>
                    <a:pt x="39376" y="0"/>
                    <a:pt x="53589" y="0"/>
                  </a:cubicBezTo>
                  <a:close/>
                </a:path>
              </a:pathLst>
            </a:custGeom>
            <a:solidFill>
              <a:srgbClr val="4F3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317189e9881_0_7"/>
            <p:cNvSpPr txBox="1"/>
            <p:nvPr/>
          </p:nvSpPr>
          <p:spPr>
            <a:xfrm>
              <a:off x="0" y="-47625"/>
              <a:ext cx="38049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g317189e9881_0_7"/>
          <p:cNvGrpSpPr/>
          <p:nvPr/>
        </p:nvGrpSpPr>
        <p:grpSpPr>
          <a:xfrm>
            <a:off x="15116269" y="9589521"/>
            <a:ext cx="1943649" cy="1943649"/>
            <a:chOff x="0" y="0"/>
            <a:chExt cx="812800" cy="812800"/>
          </a:xfrm>
        </p:grpSpPr>
        <p:sp>
          <p:nvSpPr>
            <p:cNvPr id="193" name="Google Shape;193;g317189e9881_0_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317189e9881_0_7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g317189e9881_0_7"/>
          <p:cNvGrpSpPr/>
          <p:nvPr/>
        </p:nvGrpSpPr>
        <p:grpSpPr>
          <a:xfrm>
            <a:off x="16786255" y="9040801"/>
            <a:ext cx="548721" cy="548721"/>
            <a:chOff x="0" y="0"/>
            <a:chExt cx="812800" cy="812800"/>
          </a:xfrm>
        </p:grpSpPr>
        <p:sp>
          <p:nvSpPr>
            <p:cNvPr id="196" name="Google Shape;196;g317189e9881_0_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317189e9881_0_7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g317189e9881_0_7"/>
          <p:cNvGrpSpPr/>
          <p:nvPr/>
        </p:nvGrpSpPr>
        <p:grpSpPr>
          <a:xfrm>
            <a:off x="4027384" y="9589521"/>
            <a:ext cx="1943649" cy="1943649"/>
            <a:chOff x="0" y="0"/>
            <a:chExt cx="812800" cy="812800"/>
          </a:xfrm>
        </p:grpSpPr>
        <p:sp>
          <p:nvSpPr>
            <p:cNvPr id="199" name="Google Shape;199;g317189e9881_0_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E72F6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317189e9881_0_7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g317189e9881_0_7"/>
          <p:cNvGrpSpPr/>
          <p:nvPr/>
        </p:nvGrpSpPr>
        <p:grpSpPr>
          <a:xfrm>
            <a:off x="3723135" y="9258300"/>
            <a:ext cx="548721" cy="548721"/>
            <a:chOff x="0" y="0"/>
            <a:chExt cx="812800" cy="812800"/>
          </a:xfrm>
        </p:grpSpPr>
        <p:sp>
          <p:nvSpPr>
            <p:cNvPr id="202" name="Google Shape;202;g317189e9881_0_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2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317189e9881_0_7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g317189e9881_0_7"/>
          <p:cNvSpPr/>
          <p:nvPr/>
        </p:nvSpPr>
        <p:spPr>
          <a:xfrm>
            <a:off x="8766162" y="8380650"/>
            <a:ext cx="12700215" cy="1467911"/>
          </a:xfrm>
          <a:custGeom>
            <a:avLst/>
            <a:gdLst/>
            <a:ahLst/>
            <a:cxnLst/>
            <a:rect l="l" t="t" r="r" b="b"/>
            <a:pathLst>
              <a:path w="12700215" h="1467911" extrusionOk="0">
                <a:moveTo>
                  <a:pt x="0" y="0"/>
                </a:moveTo>
                <a:lnTo>
                  <a:pt x="12700215" y="0"/>
                </a:lnTo>
                <a:lnTo>
                  <a:pt x="12700215" y="1467911"/>
                </a:lnTo>
                <a:lnTo>
                  <a:pt x="0" y="14679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 dirty="0"/>
          </a:p>
        </p:txBody>
      </p:sp>
      <p:sp>
        <p:nvSpPr>
          <p:cNvPr id="205" name="Google Shape;205;g317189e9881_0_7"/>
          <p:cNvSpPr txBox="1"/>
          <p:nvPr/>
        </p:nvSpPr>
        <p:spPr>
          <a:xfrm>
            <a:off x="3439775" y="3931325"/>
            <a:ext cx="11862000" cy="317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4045" b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Un message sonore </a:t>
            </a:r>
            <a:r>
              <a:rPr lang="fr-FR" sz="4045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par station</a:t>
            </a:r>
            <a:r>
              <a:rPr lang="fr-FR" sz="4045" b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, généré par </a:t>
            </a:r>
            <a:r>
              <a:rPr lang="fr-FR" sz="4045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IA</a:t>
            </a:r>
            <a:r>
              <a:rPr lang="fr-FR" sz="4045" b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, pour mettre en mouvement les voyageurs vers un </a:t>
            </a:r>
            <a:r>
              <a:rPr lang="fr-FR" sz="4045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itinéraire alternatif</a:t>
            </a:r>
            <a:r>
              <a:rPr lang="fr-FR" sz="4045" b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 en cas d’interruption de trafic.</a:t>
            </a:r>
            <a:endParaRPr lang="fr-FR" sz="4045" dirty="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" name="Google Shape;206;g317189e9881_0_7"/>
          <p:cNvSpPr txBox="1"/>
          <p:nvPr/>
        </p:nvSpPr>
        <p:spPr>
          <a:xfrm>
            <a:off x="1028700" y="1313063"/>
            <a:ext cx="15076200" cy="1005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fr-FR" sz="4666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IVoice - La voix qui simplifie votre trajet</a:t>
            </a:r>
            <a:endParaRPr lang="fr-FR" sz="1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07" name="Google Shape;207;g317189e9881_0_7"/>
          <p:cNvGrpSpPr/>
          <p:nvPr/>
        </p:nvGrpSpPr>
        <p:grpSpPr>
          <a:xfrm>
            <a:off x="17316161" y="630565"/>
            <a:ext cx="1943649" cy="1943649"/>
            <a:chOff x="0" y="0"/>
            <a:chExt cx="812800" cy="812800"/>
          </a:xfrm>
        </p:grpSpPr>
        <p:sp>
          <p:nvSpPr>
            <p:cNvPr id="208" name="Google Shape;208;g317189e9881_0_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6FBCF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317189e9881_0_7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g317189e9881_0_7"/>
          <p:cNvGrpSpPr/>
          <p:nvPr/>
        </p:nvGrpSpPr>
        <p:grpSpPr>
          <a:xfrm>
            <a:off x="16710580" y="2158272"/>
            <a:ext cx="548721" cy="548721"/>
            <a:chOff x="0" y="0"/>
            <a:chExt cx="812800" cy="812800"/>
          </a:xfrm>
        </p:grpSpPr>
        <p:sp>
          <p:nvSpPr>
            <p:cNvPr id="211" name="Google Shape;211;g317189e9881_0_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317189e9881_0_7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3" name="Google Shape;213;g317189e9881_0_7"/>
          <p:cNvPicPr preferRelativeResize="0"/>
          <p:nvPr/>
        </p:nvPicPr>
        <p:blipFill rotWithShape="1">
          <a:blip r:embed="rId4">
            <a:alphaModFix/>
          </a:blip>
          <a:srcRect t="42213" r="54377"/>
          <a:stretch/>
        </p:blipFill>
        <p:spPr>
          <a:xfrm>
            <a:off x="1255475" y="3584800"/>
            <a:ext cx="1435291" cy="13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317189e9881_0_7"/>
          <p:cNvPicPr preferRelativeResize="0"/>
          <p:nvPr/>
        </p:nvPicPr>
        <p:blipFill rotWithShape="1">
          <a:blip r:embed="rId4">
            <a:alphaModFix/>
          </a:blip>
          <a:srcRect t="42213" r="54377"/>
          <a:stretch/>
        </p:blipFill>
        <p:spPr>
          <a:xfrm rot="10800000">
            <a:off x="15597225" y="6139375"/>
            <a:ext cx="1435291" cy="13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317189e9881_0_7"/>
          <p:cNvSpPr txBox="1"/>
          <p:nvPr/>
        </p:nvSpPr>
        <p:spPr>
          <a:xfrm>
            <a:off x="11738675" y="9848538"/>
            <a:ext cx="6369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i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Données mobilisées : historique des incidents, API calcul itinéraires</a:t>
            </a:r>
            <a:endParaRPr lang="fr-FR" sz="1000" i="1" dirty="0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6" name="Google Shape;216;g317189e9881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91738" y="938075"/>
            <a:ext cx="1601450" cy="16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g31638f2ec60_0_78"/>
          <p:cNvGrpSpPr/>
          <p:nvPr/>
        </p:nvGrpSpPr>
        <p:grpSpPr>
          <a:xfrm>
            <a:off x="-1257925" y="847876"/>
            <a:ext cx="11408737" cy="1363467"/>
            <a:chOff x="0" y="-47625"/>
            <a:chExt cx="2168508" cy="359100"/>
          </a:xfrm>
        </p:grpSpPr>
        <p:sp>
          <p:nvSpPr>
            <p:cNvPr id="222" name="Google Shape;222;g31638f2ec60_0_78"/>
            <p:cNvSpPr/>
            <p:nvPr/>
          </p:nvSpPr>
          <p:spPr>
            <a:xfrm>
              <a:off x="0" y="0"/>
              <a:ext cx="2168508" cy="311326"/>
            </a:xfrm>
            <a:custGeom>
              <a:avLst/>
              <a:gdLst/>
              <a:ahLst/>
              <a:cxnLst/>
              <a:rect l="l" t="t" r="r" b="b"/>
              <a:pathLst>
                <a:path w="2168508" h="311326" extrusionOk="0">
                  <a:moveTo>
                    <a:pt x="94029" y="0"/>
                  </a:moveTo>
                  <a:lnTo>
                    <a:pt x="2074479" y="0"/>
                  </a:lnTo>
                  <a:cubicBezTo>
                    <a:pt x="2099417" y="0"/>
                    <a:pt x="2123333" y="9907"/>
                    <a:pt x="2140967" y="27540"/>
                  </a:cubicBezTo>
                  <a:cubicBezTo>
                    <a:pt x="2158601" y="45174"/>
                    <a:pt x="2168508" y="69091"/>
                    <a:pt x="2168508" y="94029"/>
                  </a:cubicBezTo>
                  <a:lnTo>
                    <a:pt x="2168508" y="217297"/>
                  </a:lnTo>
                  <a:cubicBezTo>
                    <a:pt x="2168508" y="242235"/>
                    <a:pt x="2158601" y="266151"/>
                    <a:pt x="2140967" y="283785"/>
                  </a:cubicBezTo>
                  <a:cubicBezTo>
                    <a:pt x="2123333" y="301419"/>
                    <a:pt x="2099417" y="311326"/>
                    <a:pt x="2074479" y="311326"/>
                  </a:cubicBezTo>
                  <a:lnTo>
                    <a:pt x="94029" y="311326"/>
                  </a:lnTo>
                  <a:cubicBezTo>
                    <a:pt x="69091" y="311326"/>
                    <a:pt x="45174" y="301419"/>
                    <a:pt x="27540" y="283785"/>
                  </a:cubicBezTo>
                  <a:cubicBezTo>
                    <a:pt x="9907" y="266151"/>
                    <a:pt x="0" y="242235"/>
                    <a:pt x="0" y="217297"/>
                  </a:cubicBezTo>
                  <a:lnTo>
                    <a:pt x="0" y="94029"/>
                  </a:lnTo>
                  <a:cubicBezTo>
                    <a:pt x="0" y="69091"/>
                    <a:pt x="9907" y="45174"/>
                    <a:pt x="27540" y="27540"/>
                  </a:cubicBezTo>
                  <a:cubicBezTo>
                    <a:pt x="45174" y="9907"/>
                    <a:pt x="69091" y="0"/>
                    <a:pt x="94029" y="0"/>
                  </a:cubicBezTo>
                  <a:close/>
                </a:path>
              </a:pathLst>
            </a:custGeom>
            <a:solidFill>
              <a:srgbClr val="9B8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31638f2ec60_0_78"/>
            <p:cNvSpPr txBox="1"/>
            <p:nvPr/>
          </p:nvSpPr>
          <p:spPr>
            <a:xfrm>
              <a:off x="0" y="-47625"/>
              <a:ext cx="21684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g31638f2ec60_0_78"/>
          <p:cNvGrpSpPr/>
          <p:nvPr/>
        </p:nvGrpSpPr>
        <p:grpSpPr>
          <a:xfrm>
            <a:off x="-517125" y="4721900"/>
            <a:ext cx="19845523" cy="5737871"/>
            <a:chOff x="0" y="-47625"/>
            <a:chExt cx="5041285" cy="1511199"/>
          </a:xfrm>
        </p:grpSpPr>
        <p:sp>
          <p:nvSpPr>
            <p:cNvPr id="225" name="Google Shape;225;g31638f2ec60_0_78"/>
            <p:cNvSpPr/>
            <p:nvPr/>
          </p:nvSpPr>
          <p:spPr>
            <a:xfrm>
              <a:off x="0" y="0"/>
              <a:ext cx="5041285" cy="1463574"/>
            </a:xfrm>
            <a:custGeom>
              <a:avLst/>
              <a:gdLst/>
              <a:ahLst/>
              <a:cxnLst/>
              <a:rect l="l" t="t" r="r" b="b"/>
              <a:pathLst>
                <a:path w="5041285" h="1463574" extrusionOk="0">
                  <a:moveTo>
                    <a:pt x="0" y="0"/>
                  </a:moveTo>
                  <a:lnTo>
                    <a:pt x="5041285" y="0"/>
                  </a:lnTo>
                  <a:lnTo>
                    <a:pt x="5041285" y="1463574"/>
                  </a:lnTo>
                  <a:lnTo>
                    <a:pt x="0" y="1463574"/>
                  </a:lnTo>
                  <a:close/>
                </a:path>
              </a:pathLst>
            </a:custGeom>
            <a:solidFill>
              <a:srgbClr val="4E338A"/>
            </a:solidFill>
            <a:ln>
              <a:noFill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26" name="Google Shape;226;g31638f2ec60_0_78"/>
            <p:cNvSpPr txBox="1"/>
            <p:nvPr/>
          </p:nvSpPr>
          <p:spPr>
            <a:xfrm>
              <a:off x="0" y="-47625"/>
              <a:ext cx="5041200" cy="151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g31638f2ec60_0_78"/>
          <p:cNvGrpSpPr/>
          <p:nvPr/>
        </p:nvGrpSpPr>
        <p:grpSpPr>
          <a:xfrm>
            <a:off x="723900" y="9589521"/>
            <a:ext cx="1943649" cy="1943649"/>
            <a:chOff x="0" y="0"/>
            <a:chExt cx="812800" cy="812800"/>
          </a:xfrm>
        </p:grpSpPr>
        <p:sp>
          <p:nvSpPr>
            <p:cNvPr id="228" name="Google Shape;228;g31638f2ec60_0_7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31638f2ec60_0_7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g31638f2ec60_0_78"/>
          <p:cNvGrpSpPr/>
          <p:nvPr/>
        </p:nvGrpSpPr>
        <p:grpSpPr>
          <a:xfrm>
            <a:off x="2393886" y="9040801"/>
            <a:ext cx="548721" cy="548721"/>
            <a:chOff x="0" y="0"/>
            <a:chExt cx="812800" cy="812800"/>
          </a:xfrm>
        </p:grpSpPr>
        <p:sp>
          <p:nvSpPr>
            <p:cNvPr id="231" name="Google Shape;231;g31638f2ec60_0_7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31638f2ec60_0_7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Google Shape;233;g31638f2ec60_0_78"/>
          <p:cNvGrpSpPr/>
          <p:nvPr/>
        </p:nvGrpSpPr>
        <p:grpSpPr>
          <a:xfrm>
            <a:off x="16344322" y="-860513"/>
            <a:ext cx="1943649" cy="1943649"/>
            <a:chOff x="0" y="0"/>
            <a:chExt cx="812800" cy="812800"/>
          </a:xfrm>
        </p:grpSpPr>
        <p:sp>
          <p:nvSpPr>
            <p:cNvPr id="234" name="Google Shape;234;g31638f2ec60_0_7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6FBCF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31638f2ec60_0_7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g31638f2ec60_0_78"/>
          <p:cNvGrpSpPr/>
          <p:nvPr/>
        </p:nvGrpSpPr>
        <p:grpSpPr>
          <a:xfrm>
            <a:off x="15738741" y="667194"/>
            <a:ext cx="548721" cy="548721"/>
            <a:chOff x="0" y="0"/>
            <a:chExt cx="812800" cy="812800"/>
          </a:xfrm>
        </p:grpSpPr>
        <p:sp>
          <p:nvSpPr>
            <p:cNvPr id="237" name="Google Shape;237;g31638f2ec60_0_7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31638f2ec60_0_7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g31638f2ec60_0_78"/>
          <p:cNvSpPr/>
          <p:nvPr/>
        </p:nvSpPr>
        <p:spPr>
          <a:xfrm>
            <a:off x="10493803" y="3223888"/>
            <a:ext cx="2049620" cy="2058268"/>
          </a:xfrm>
          <a:custGeom>
            <a:avLst/>
            <a:gdLst/>
            <a:ahLst/>
            <a:cxnLst/>
            <a:rect l="l" t="t" r="r" b="b"/>
            <a:pathLst>
              <a:path w="2049620" h="2058268" extrusionOk="0">
                <a:moveTo>
                  <a:pt x="0" y="0"/>
                </a:moveTo>
                <a:lnTo>
                  <a:pt x="2049621" y="0"/>
                </a:lnTo>
                <a:lnTo>
                  <a:pt x="2049621" y="2058268"/>
                </a:lnTo>
                <a:lnTo>
                  <a:pt x="0" y="20582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 dirty="0"/>
          </a:p>
        </p:txBody>
      </p:sp>
      <p:sp>
        <p:nvSpPr>
          <p:cNvPr id="240" name="Google Shape;240;g31638f2ec60_0_78"/>
          <p:cNvSpPr/>
          <p:nvPr/>
        </p:nvSpPr>
        <p:spPr>
          <a:xfrm>
            <a:off x="5828699" y="3223888"/>
            <a:ext cx="2049620" cy="2058268"/>
          </a:xfrm>
          <a:custGeom>
            <a:avLst/>
            <a:gdLst/>
            <a:ahLst/>
            <a:cxnLst/>
            <a:rect l="l" t="t" r="r" b="b"/>
            <a:pathLst>
              <a:path w="2049620" h="2058268" extrusionOk="0">
                <a:moveTo>
                  <a:pt x="0" y="0"/>
                </a:moveTo>
                <a:lnTo>
                  <a:pt x="2049620" y="0"/>
                </a:lnTo>
                <a:lnTo>
                  <a:pt x="2049620" y="2058268"/>
                </a:lnTo>
                <a:lnTo>
                  <a:pt x="0" y="20582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 dirty="0"/>
          </a:p>
        </p:txBody>
      </p:sp>
      <p:sp>
        <p:nvSpPr>
          <p:cNvPr id="241" name="Google Shape;241;g31638f2ec60_0_78"/>
          <p:cNvSpPr txBox="1"/>
          <p:nvPr/>
        </p:nvSpPr>
        <p:spPr>
          <a:xfrm>
            <a:off x="5267503" y="5619207"/>
            <a:ext cx="31719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Recherche d’itinéraires</a:t>
            </a:r>
            <a:endParaRPr lang="fr-FR" sz="1400" b="1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2" name="Google Shape;242;g31638f2ec60_0_78"/>
          <p:cNvSpPr txBox="1"/>
          <p:nvPr/>
        </p:nvSpPr>
        <p:spPr>
          <a:xfrm>
            <a:off x="4959848" y="7126814"/>
            <a:ext cx="37872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Cartographie des itinéraires alternatifs </a:t>
            </a:r>
            <a:endParaRPr lang="fr-FR" sz="225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3" name="Google Shape;243;g31638f2ec60_0_78"/>
          <p:cNvSpPr txBox="1"/>
          <p:nvPr/>
        </p:nvSpPr>
        <p:spPr>
          <a:xfrm>
            <a:off x="14453851" y="5638650"/>
            <a:ext cx="347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Text-to -Speech</a:t>
            </a:r>
            <a:endParaRPr lang="fr-FR" sz="1400" b="1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4" name="Google Shape;244;g31638f2ec60_0_78"/>
          <p:cNvSpPr txBox="1"/>
          <p:nvPr/>
        </p:nvSpPr>
        <p:spPr>
          <a:xfrm>
            <a:off x="14377657" y="7071239"/>
            <a:ext cx="3787200" cy="193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5"/>
              <a:buFont typeface="Arial"/>
              <a:buNone/>
            </a:pPr>
            <a:r>
              <a:rPr lang="fr-FR" sz="2245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Génération du message sonore</a:t>
            </a:r>
            <a:endParaRPr lang="fr-FR" sz="2245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5"/>
              <a:buFont typeface="Arial"/>
              <a:buNone/>
            </a:pPr>
            <a:endParaRPr lang="fr-FR" sz="2245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5"/>
              <a:buFont typeface="Arial"/>
              <a:buNone/>
            </a:pPr>
            <a:endParaRPr lang="fr-FR" sz="2245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5" name="Google Shape;245;g31638f2ec60_0_78"/>
          <p:cNvSpPr txBox="1"/>
          <p:nvPr/>
        </p:nvSpPr>
        <p:spPr>
          <a:xfrm>
            <a:off x="9936760" y="5638657"/>
            <a:ext cx="31719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Génération par IA </a:t>
            </a:r>
            <a:endParaRPr lang="fr-FR" sz="1400" b="1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6" name="Google Shape;246;g31638f2ec60_0_78"/>
          <p:cNvSpPr txBox="1"/>
          <p:nvPr/>
        </p:nvSpPr>
        <p:spPr>
          <a:xfrm>
            <a:off x="9629105" y="7065039"/>
            <a:ext cx="3787200" cy="96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Arial"/>
              <a:buNone/>
            </a:pPr>
            <a:r>
              <a:rPr lang="fr-FR" sz="22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Génération d’un texte compréhensible</a:t>
            </a:r>
            <a:endParaRPr lang="fr-FR" sz="224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7" name="Google Shape;247;g31638f2ec60_0_78"/>
          <p:cNvSpPr txBox="1"/>
          <p:nvPr/>
        </p:nvSpPr>
        <p:spPr>
          <a:xfrm>
            <a:off x="1028700" y="1149250"/>
            <a:ext cx="9122100" cy="128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fr-FR" sz="5966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Comment ça marche ?</a:t>
            </a:r>
            <a:endParaRPr lang="fr-FR"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8" name="Google Shape;248;g31638f2ec60_0_78"/>
          <p:cNvSpPr/>
          <p:nvPr/>
        </p:nvSpPr>
        <p:spPr>
          <a:xfrm>
            <a:off x="15223220" y="3223888"/>
            <a:ext cx="2049329" cy="2057865"/>
          </a:xfrm>
          <a:custGeom>
            <a:avLst/>
            <a:gdLst/>
            <a:ahLst/>
            <a:cxnLst/>
            <a:rect l="l" t="t" r="r" b="b"/>
            <a:pathLst>
              <a:path w="311685" h="311326" extrusionOk="0">
                <a:moveTo>
                  <a:pt x="155663" y="0"/>
                </a:moveTo>
                <a:lnTo>
                  <a:pt x="156023" y="0"/>
                </a:lnTo>
                <a:cubicBezTo>
                  <a:pt x="241993" y="0"/>
                  <a:pt x="311685" y="69693"/>
                  <a:pt x="311685" y="155663"/>
                </a:cubicBezTo>
                <a:lnTo>
                  <a:pt x="311685" y="155663"/>
                </a:lnTo>
                <a:cubicBezTo>
                  <a:pt x="311685" y="196947"/>
                  <a:pt x="295285" y="236541"/>
                  <a:pt x="266093" y="265733"/>
                </a:cubicBezTo>
                <a:cubicBezTo>
                  <a:pt x="236900" y="294925"/>
                  <a:pt x="197307" y="311326"/>
                  <a:pt x="156023" y="311326"/>
                </a:cubicBezTo>
                <a:lnTo>
                  <a:pt x="155663" y="311326"/>
                </a:lnTo>
                <a:cubicBezTo>
                  <a:pt x="69693" y="311326"/>
                  <a:pt x="0" y="241633"/>
                  <a:pt x="0" y="155663"/>
                </a:cubicBezTo>
                <a:lnTo>
                  <a:pt x="0" y="155663"/>
                </a:lnTo>
                <a:cubicBezTo>
                  <a:pt x="0" y="69693"/>
                  <a:pt x="69693" y="0"/>
                  <a:pt x="155663" y="0"/>
                </a:cubicBezTo>
                <a:close/>
              </a:path>
            </a:pathLst>
          </a:custGeom>
          <a:solidFill>
            <a:srgbClr val="6FBCF6"/>
          </a:solidFill>
          <a:ln w="9525" cap="flat" cmpd="sng">
            <a:solidFill>
              <a:srgbClr val="6FBC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g31638f2ec60_0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78837" y="3667412"/>
            <a:ext cx="1183625" cy="11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31638f2ec60_0_78"/>
          <p:cNvSpPr/>
          <p:nvPr/>
        </p:nvSpPr>
        <p:spPr>
          <a:xfrm>
            <a:off x="1384915" y="3223888"/>
            <a:ext cx="2049620" cy="2058268"/>
          </a:xfrm>
          <a:custGeom>
            <a:avLst/>
            <a:gdLst/>
            <a:ahLst/>
            <a:cxnLst/>
            <a:rect l="l" t="t" r="r" b="b"/>
            <a:pathLst>
              <a:path w="2049620" h="2058268" extrusionOk="0">
                <a:moveTo>
                  <a:pt x="0" y="0"/>
                </a:moveTo>
                <a:lnTo>
                  <a:pt x="2049621" y="0"/>
                </a:lnTo>
                <a:lnTo>
                  <a:pt x="2049621" y="2058268"/>
                </a:lnTo>
                <a:lnTo>
                  <a:pt x="0" y="20582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 dirty="0"/>
          </a:p>
        </p:txBody>
      </p:sp>
      <p:sp>
        <p:nvSpPr>
          <p:cNvPr id="251" name="Google Shape;251;g31638f2ec60_0_78"/>
          <p:cNvSpPr txBox="1"/>
          <p:nvPr/>
        </p:nvSpPr>
        <p:spPr>
          <a:xfrm>
            <a:off x="823765" y="5619207"/>
            <a:ext cx="31719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Apparition d’un incident</a:t>
            </a:r>
            <a:endParaRPr lang="fr-FR" sz="1400" b="1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2" name="Google Shape;252;g31638f2ec60_0_78"/>
          <p:cNvSpPr txBox="1"/>
          <p:nvPr/>
        </p:nvSpPr>
        <p:spPr>
          <a:xfrm>
            <a:off x="516111" y="7126814"/>
            <a:ext cx="37872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2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Récupération des incidents</a:t>
            </a:r>
            <a:endParaRPr lang="fr-FR" sz="225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g31638f2ec60_0_78"/>
          <p:cNvSpPr/>
          <p:nvPr/>
        </p:nvSpPr>
        <p:spPr>
          <a:xfrm>
            <a:off x="1385070" y="3224088"/>
            <a:ext cx="2049329" cy="2057865"/>
          </a:xfrm>
          <a:custGeom>
            <a:avLst/>
            <a:gdLst/>
            <a:ahLst/>
            <a:cxnLst/>
            <a:rect l="l" t="t" r="r" b="b"/>
            <a:pathLst>
              <a:path w="311685" h="311326" extrusionOk="0">
                <a:moveTo>
                  <a:pt x="155663" y="0"/>
                </a:moveTo>
                <a:lnTo>
                  <a:pt x="156023" y="0"/>
                </a:lnTo>
                <a:cubicBezTo>
                  <a:pt x="241993" y="0"/>
                  <a:pt x="311685" y="69693"/>
                  <a:pt x="311685" y="155663"/>
                </a:cubicBezTo>
                <a:lnTo>
                  <a:pt x="311685" y="155663"/>
                </a:lnTo>
                <a:cubicBezTo>
                  <a:pt x="311685" y="196947"/>
                  <a:pt x="295285" y="236541"/>
                  <a:pt x="266093" y="265733"/>
                </a:cubicBezTo>
                <a:cubicBezTo>
                  <a:pt x="236900" y="294925"/>
                  <a:pt x="197307" y="311326"/>
                  <a:pt x="156023" y="311326"/>
                </a:cubicBezTo>
                <a:lnTo>
                  <a:pt x="155663" y="311326"/>
                </a:lnTo>
                <a:cubicBezTo>
                  <a:pt x="69693" y="311326"/>
                  <a:pt x="0" y="241633"/>
                  <a:pt x="0" y="155663"/>
                </a:cubicBezTo>
                <a:lnTo>
                  <a:pt x="0" y="155663"/>
                </a:lnTo>
                <a:cubicBezTo>
                  <a:pt x="0" y="69693"/>
                  <a:pt x="69693" y="0"/>
                  <a:pt x="155663" y="0"/>
                </a:cubicBezTo>
                <a:close/>
              </a:path>
            </a:pathLst>
          </a:custGeom>
          <a:solidFill>
            <a:srgbClr val="E72F69"/>
          </a:solidFill>
          <a:ln w="9525" cap="flat" cmpd="sng">
            <a:solidFill>
              <a:srgbClr val="E72F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-F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g31638f2ec60_0_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7975" y="3488263"/>
            <a:ext cx="1363475" cy="13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g31638f2ec60_0_148"/>
          <p:cNvGrpSpPr/>
          <p:nvPr/>
        </p:nvGrpSpPr>
        <p:grpSpPr>
          <a:xfrm>
            <a:off x="14877919" y="10706246"/>
            <a:ext cx="1943649" cy="1943649"/>
            <a:chOff x="0" y="0"/>
            <a:chExt cx="812800" cy="812800"/>
          </a:xfrm>
        </p:grpSpPr>
        <p:sp>
          <p:nvSpPr>
            <p:cNvPr id="260" name="Google Shape;260;g31638f2ec60_0_1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31638f2ec60_0_14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g31638f2ec60_0_148"/>
          <p:cNvGrpSpPr/>
          <p:nvPr/>
        </p:nvGrpSpPr>
        <p:grpSpPr>
          <a:xfrm>
            <a:off x="16547905" y="10157526"/>
            <a:ext cx="548721" cy="548721"/>
            <a:chOff x="0" y="0"/>
            <a:chExt cx="812800" cy="812800"/>
          </a:xfrm>
        </p:grpSpPr>
        <p:sp>
          <p:nvSpPr>
            <p:cNvPr id="263" name="Google Shape;263;g31638f2ec60_0_1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31638f2ec60_0_14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" name="Google Shape;265;g31638f2ec60_0_148"/>
          <p:cNvGrpSpPr/>
          <p:nvPr/>
        </p:nvGrpSpPr>
        <p:grpSpPr>
          <a:xfrm>
            <a:off x="16344361" y="2932690"/>
            <a:ext cx="1943649" cy="1943649"/>
            <a:chOff x="0" y="0"/>
            <a:chExt cx="812800" cy="812800"/>
          </a:xfrm>
        </p:grpSpPr>
        <p:sp>
          <p:nvSpPr>
            <p:cNvPr id="266" name="Google Shape;266;g31638f2ec60_0_1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6FBCF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31638f2ec60_0_148"/>
            <p:cNvSpPr txBox="1"/>
            <p:nvPr/>
          </p:nvSpPr>
          <p:spPr>
            <a:xfrm>
              <a:off x="41145" y="84268"/>
              <a:ext cx="730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fr-FR" sz="1800" b="1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Paris &gt; Saint - Etienne</a:t>
              </a:r>
              <a:endParaRPr lang="fr-FR" sz="18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68" name="Google Shape;268;g31638f2ec60_0_148"/>
          <p:cNvGrpSpPr/>
          <p:nvPr/>
        </p:nvGrpSpPr>
        <p:grpSpPr>
          <a:xfrm>
            <a:off x="15738780" y="3926997"/>
            <a:ext cx="548721" cy="548721"/>
            <a:chOff x="0" y="0"/>
            <a:chExt cx="812800" cy="812800"/>
          </a:xfrm>
        </p:grpSpPr>
        <p:sp>
          <p:nvSpPr>
            <p:cNvPr id="269" name="Google Shape;269;g31638f2ec60_0_1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31638f2ec60_0_14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g31638f2ec60_0_148"/>
          <p:cNvSpPr txBox="1"/>
          <p:nvPr/>
        </p:nvSpPr>
        <p:spPr>
          <a:xfrm>
            <a:off x="1028700" y="4027049"/>
            <a:ext cx="4942200" cy="25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600" b="1">
                <a:solidFill>
                  <a:srgbClr val="4F358B"/>
                </a:solidFill>
                <a:latin typeface="Poppins"/>
                <a:ea typeface="Poppins"/>
                <a:cs typeface="Poppins"/>
                <a:sym typeface="Poppins"/>
              </a:rPr>
              <a:t>0,5kg</a:t>
            </a:r>
            <a:endParaRPr lang="fr-FR" sz="7600" b="1" i="1" dirty="0">
              <a:solidFill>
                <a:srgbClr val="1F293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d’eq.</a:t>
            </a:r>
            <a:r>
              <a:rPr lang="fr-FR" sz="4000" i="1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FR" sz="4000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CO2</a:t>
            </a:r>
            <a:endParaRPr lang="fr-FR" sz="4000" dirty="0">
              <a:solidFill>
                <a:srgbClr val="1F293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g31638f2ec60_0_148"/>
          <p:cNvSpPr txBox="1"/>
          <p:nvPr/>
        </p:nvSpPr>
        <p:spPr>
          <a:xfrm>
            <a:off x="10686825" y="4027050"/>
            <a:ext cx="6134700" cy="25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600" b="1">
                <a:solidFill>
                  <a:srgbClr val="4F358B"/>
                </a:solidFill>
                <a:latin typeface="Poppins"/>
                <a:ea typeface="Poppins"/>
                <a:cs typeface="Poppins"/>
                <a:sym typeface="Poppins"/>
              </a:rPr>
              <a:t>107kg</a:t>
            </a:r>
            <a:endParaRPr lang="fr-FR" sz="7600" b="1" dirty="0">
              <a:solidFill>
                <a:srgbClr val="4F358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1F2937"/>
                </a:solidFill>
                <a:latin typeface="Poppins"/>
                <a:ea typeface="Poppins"/>
                <a:cs typeface="Poppins"/>
                <a:sym typeface="Poppins"/>
              </a:rPr>
              <a:t>d’eq. CO2</a:t>
            </a:r>
            <a:endParaRPr lang="fr-FR" sz="4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" name="Google Shape;273;g31638f2ec60_0_148"/>
          <p:cNvSpPr txBox="1"/>
          <p:nvPr/>
        </p:nvSpPr>
        <p:spPr>
          <a:xfrm>
            <a:off x="294900" y="7109550"/>
            <a:ext cx="6409800" cy="13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IVoice</a:t>
            </a:r>
            <a:endParaRPr lang="fr-FR" sz="3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i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GPT 4o, 14K output tokens</a:t>
            </a:r>
            <a:endParaRPr lang="fr-FR" sz="2500" i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4" name="Google Shape;274;g31638f2ec60_0_148"/>
          <p:cNvSpPr txBox="1"/>
          <p:nvPr/>
        </p:nvSpPr>
        <p:spPr>
          <a:xfrm>
            <a:off x="10686825" y="7109550"/>
            <a:ext cx="6409800" cy="13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Assistant voyageur par chatbot </a:t>
            </a:r>
            <a:endParaRPr lang="fr-FR" sz="3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i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GPT 4o, 2M output tokens</a:t>
            </a:r>
            <a:endParaRPr lang="fr-FR" sz="2500" i="1" dirty="0">
              <a:solidFill>
                <a:srgbClr val="1F293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75" name="Google Shape;275;g31638f2ec60_0_148"/>
          <p:cNvGrpSpPr/>
          <p:nvPr/>
        </p:nvGrpSpPr>
        <p:grpSpPr>
          <a:xfrm>
            <a:off x="-304800" y="938076"/>
            <a:ext cx="9092263" cy="1363467"/>
            <a:chOff x="0" y="-47625"/>
            <a:chExt cx="3804931" cy="359100"/>
          </a:xfrm>
        </p:grpSpPr>
        <p:sp>
          <p:nvSpPr>
            <p:cNvPr id="276" name="Google Shape;276;g31638f2ec60_0_148"/>
            <p:cNvSpPr/>
            <p:nvPr/>
          </p:nvSpPr>
          <p:spPr>
            <a:xfrm>
              <a:off x="0" y="0"/>
              <a:ext cx="3804931" cy="311326"/>
            </a:xfrm>
            <a:custGeom>
              <a:avLst/>
              <a:gdLst/>
              <a:ahLst/>
              <a:cxnLst/>
              <a:rect l="l" t="t" r="r" b="b"/>
              <a:pathLst>
                <a:path w="3804931" h="311326" extrusionOk="0">
                  <a:moveTo>
                    <a:pt x="53589" y="0"/>
                  </a:moveTo>
                  <a:lnTo>
                    <a:pt x="3751342" y="0"/>
                  </a:lnTo>
                  <a:cubicBezTo>
                    <a:pt x="3765555" y="0"/>
                    <a:pt x="3779185" y="5646"/>
                    <a:pt x="3789235" y="15696"/>
                  </a:cubicBezTo>
                  <a:cubicBezTo>
                    <a:pt x="3799285" y="25746"/>
                    <a:pt x="3804931" y="39376"/>
                    <a:pt x="3804931" y="53589"/>
                  </a:cubicBezTo>
                  <a:lnTo>
                    <a:pt x="3804931" y="257737"/>
                  </a:lnTo>
                  <a:cubicBezTo>
                    <a:pt x="3804931" y="271949"/>
                    <a:pt x="3799285" y="285580"/>
                    <a:pt x="3789235" y="295630"/>
                  </a:cubicBezTo>
                  <a:cubicBezTo>
                    <a:pt x="3779185" y="305680"/>
                    <a:pt x="3765555" y="311326"/>
                    <a:pt x="3751342" y="311326"/>
                  </a:cubicBezTo>
                  <a:lnTo>
                    <a:pt x="53589" y="311326"/>
                  </a:lnTo>
                  <a:cubicBezTo>
                    <a:pt x="39376" y="311326"/>
                    <a:pt x="25746" y="305680"/>
                    <a:pt x="15696" y="295630"/>
                  </a:cubicBezTo>
                  <a:cubicBezTo>
                    <a:pt x="5646" y="285580"/>
                    <a:pt x="0" y="271949"/>
                    <a:pt x="0" y="257737"/>
                  </a:cubicBezTo>
                  <a:lnTo>
                    <a:pt x="0" y="53589"/>
                  </a:lnTo>
                  <a:cubicBezTo>
                    <a:pt x="0" y="39376"/>
                    <a:pt x="5646" y="25746"/>
                    <a:pt x="15696" y="15696"/>
                  </a:cubicBezTo>
                  <a:cubicBezTo>
                    <a:pt x="25746" y="5646"/>
                    <a:pt x="39376" y="0"/>
                    <a:pt x="53589" y="0"/>
                  </a:cubicBezTo>
                  <a:close/>
                </a:path>
              </a:pathLst>
            </a:custGeom>
            <a:solidFill>
              <a:srgbClr val="4F3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31638f2ec60_0_148"/>
            <p:cNvSpPr txBox="1"/>
            <p:nvPr/>
          </p:nvSpPr>
          <p:spPr>
            <a:xfrm>
              <a:off x="0" y="-47625"/>
              <a:ext cx="38049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g31638f2ec60_0_148"/>
          <p:cNvSpPr txBox="1"/>
          <p:nvPr/>
        </p:nvSpPr>
        <p:spPr>
          <a:xfrm>
            <a:off x="1028700" y="1180125"/>
            <a:ext cx="7758600" cy="128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fr-FR" sz="5966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Frugale by design</a:t>
            </a:r>
            <a:endParaRPr lang="fr-FR" sz="5966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79" name="Google Shape;279;g31638f2ec60_0_148"/>
          <p:cNvGrpSpPr/>
          <p:nvPr/>
        </p:nvGrpSpPr>
        <p:grpSpPr>
          <a:xfrm>
            <a:off x="4027384" y="9589521"/>
            <a:ext cx="1943649" cy="1943649"/>
            <a:chOff x="0" y="0"/>
            <a:chExt cx="812800" cy="812800"/>
          </a:xfrm>
        </p:grpSpPr>
        <p:sp>
          <p:nvSpPr>
            <p:cNvPr id="280" name="Google Shape;280;g31638f2ec60_0_1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E72F6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31638f2ec60_0_14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g31638f2ec60_0_148"/>
          <p:cNvGrpSpPr/>
          <p:nvPr/>
        </p:nvGrpSpPr>
        <p:grpSpPr>
          <a:xfrm>
            <a:off x="3723135" y="9258300"/>
            <a:ext cx="548721" cy="548721"/>
            <a:chOff x="0" y="0"/>
            <a:chExt cx="812800" cy="812800"/>
          </a:xfrm>
        </p:grpSpPr>
        <p:sp>
          <p:nvSpPr>
            <p:cNvPr id="283" name="Google Shape;283;g31638f2ec60_0_1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2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31638f2ec60_0_14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5" name="Google Shape;285;g31638f2ec60_0_148"/>
          <p:cNvSpPr/>
          <p:nvPr/>
        </p:nvSpPr>
        <p:spPr>
          <a:xfrm>
            <a:off x="6704700" y="3192750"/>
            <a:ext cx="4017300" cy="3901500"/>
          </a:xfrm>
          <a:prstGeom prst="ellipse">
            <a:avLst/>
          </a:prstGeom>
          <a:solidFill>
            <a:srgbClr val="E72F6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69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200 x moins</a:t>
            </a:r>
            <a:endParaRPr lang="fr-FR" sz="69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6" name="Google Shape;286;g31638f2ec60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1574" y="2453949"/>
            <a:ext cx="1127427" cy="11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hackathon">
            <a:hlinkClick r:id="" action="ppaction://media"/>
            <a:extLst>
              <a:ext uri="{FF2B5EF4-FFF2-40B4-BE49-F238E27FC236}">
                <a16:creationId xmlns:a16="http://schemas.microsoft.com/office/drawing/2014/main" id="{1433FFD4-D450-8AB3-919B-188FCAB508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1019"/>
          <a:stretch/>
        </p:blipFill>
        <p:spPr>
          <a:xfrm>
            <a:off x="1843882" y="2113613"/>
            <a:ext cx="14600237" cy="6847792"/>
          </a:xfrm>
          <a:prstGeom prst="rect">
            <a:avLst/>
          </a:prstGeom>
        </p:spPr>
      </p:pic>
      <p:grpSp>
        <p:nvGrpSpPr>
          <p:cNvPr id="291" name="Google Shape;291;g31638f2ec60_0_13"/>
          <p:cNvGrpSpPr/>
          <p:nvPr/>
        </p:nvGrpSpPr>
        <p:grpSpPr>
          <a:xfrm>
            <a:off x="-1585061" y="847873"/>
            <a:ext cx="6527179" cy="1363467"/>
            <a:chOff x="0" y="-47625"/>
            <a:chExt cx="1719081" cy="359100"/>
          </a:xfrm>
        </p:grpSpPr>
        <p:sp>
          <p:nvSpPr>
            <p:cNvPr id="292" name="Google Shape;292;g31638f2ec60_0_13"/>
            <p:cNvSpPr/>
            <p:nvPr/>
          </p:nvSpPr>
          <p:spPr>
            <a:xfrm>
              <a:off x="0" y="0"/>
              <a:ext cx="1719081" cy="311326"/>
            </a:xfrm>
            <a:custGeom>
              <a:avLst/>
              <a:gdLst/>
              <a:ahLst/>
              <a:cxnLst/>
              <a:rect l="l" t="t" r="r" b="b"/>
              <a:pathLst>
                <a:path w="1719081" h="311326" extrusionOk="0">
                  <a:moveTo>
                    <a:pt x="118611" y="0"/>
                  </a:moveTo>
                  <a:lnTo>
                    <a:pt x="1600469" y="0"/>
                  </a:lnTo>
                  <a:cubicBezTo>
                    <a:pt x="1631927" y="0"/>
                    <a:pt x="1662096" y="12497"/>
                    <a:pt x="1684340" y="34740"/>
                  </a:cubicBezTo>
                  <a:cubicBezTo>
                    <a:pt x="1706584" y="56984"/>
                    <a:pt x="1719081" y="87154"/>
                    <a:pt x="1719081" y="118611"/>
                  </a:cubicBezTo>
                  <a:lnTo>
                    <a:pt x="1719081" y="192714"/>
                  </a:lnTo>
                  <a:cubicBezTo>
                    <a:pt x="1719081" y="224172"/>
                    <a:pt x="1706584" y="254341"/>
                    <a:pt x="1684340" y="276585"/>
                  </a:cubicBezTo>
                  <a:cubicBezTo>
                    <a:pt x="1662096" y="298829"/>
                    <a:pt x="1631927" y="311326"/>
                    <a:pt x="1600469" y="311326"/>
                  </a:cubicBezTo>
                  <a:lnTo>
                    <a:pt x="118611" y="311326"/>
                  </a:lnTo>
                  <a:cubicBezTo>
                    <a:pt x="87154" y="311326"/>
                    <a:pt x="56984" y="298829"/>
                    <a:pt x="34740" y="276585"/>
                  </a:cubicBezTo>
                  <a:cubicBezTo>
                    <a:pt x="12497" y="254341"/>
                    <a:pt x="0" y="224172"/>
                    <a:pt x="0" y="192714"/>
                  </a:cubicBezTo>
                  <a:lnTo>
                    <a:pt x="0" y="118611"/>
                  </a:lnTo>
                  <a:cubicBezTo>
                    <a:pt x="0" y="87154"/>
                    <a:pt x="12497" y="56984"/>
                    <a:pt x="34740" y="34740"/>
                  </a:cubicBezTo>
                  <a:cubicBezTo>
                    <a:pt x="56984" y="12497"/>
                    <a:pt x="87154" y="0"/>
                    <a:pt x="118611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31638f2ec60_0_13"/>
            <p:cNvSpPr txBox="1"/>
            <p:nvPr/>
          </p:nvSpPr>
          <p:spPr>
            <a:xfrm>
              <a:off x="0" y="-47625"/>
              <a:ext cx="17190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g31638f2ec60_0_13"/>
          <p:cNvGrpSpPr/>
          <p:nvPr/>
        </p:nvGrpSpPr>
        <p:grpSpPr>
          <a:xfrm>
            <a:off x="5214134" y="847873"/>
            <a:ext cx="2018508" cy="1363467"/>
            <a:chOff x="0" y="-47625"/>
            <a:chExt cx="531620" cy="359100"/>
          </a:xfrm>
        </p:grpSpPr>
        <p:sp>
          <p:nvSpPr>
            <p:cNvPr id="295" name="Google Shape;295;g31638f2ec60_0_13"/>
            <p:cNvSpPr/>
            <p:nvPr/>
          </p:nvSpPr>
          <p:spPr>
            <a:xfrm>
              <a:off x="0" y="0"/>
              <a:ext cx="531620" cy="311326"/>
            </a:xfrm>
            <a:custGeom>
              <a:avLst/>
              <a:gdLst/>
              <a:ahLst/>
              <a:cxnLst/>
              <a:rect l="l" t="t" r="r" b="b"/>
              <a:pathLst>
                <a:path w="531620" h="311326" extrusionOk="0">
                  <a:moveTo>
                    <a:pt x="155663" y="0"/>
                  </a:moveTo>
                  <a:lnTo>
                    <a:pt x="375957" y="0"/>
                  </a:lnTo>
                  <a:cubicBezTo>
                    <a:pt x="417242" y="0"/>
                    <a:pt x="456835" y="16400"/>
                    <a:pt x="486028" y="45593"/>
                  </a:cubicBezTo>
                  <a:cubicBezTo>
                    <a:pt x="515220" y="74785"/>
                    <a:pt x="531620" y="114378"/>
                    <a:pt x="531620" y="155663"/>
                  </a:cubicBezTo>
                  <a:lnTo>
                    <a:pt x="531620" y="155663"/>
                  </a:lnTo>
                  <a:cubicBezTo>
                    <a:pt x="531620" y="241633"/>
                    <a:pt x="461928" y="311326"/>
                    <a:pt x="375957" y="311326"/>
                  </a:cubicBezTo>
                  <a:lnTo>
                    <a:pt x="155663" y="311326"/>
                  </a:lnTo>
                  <a:cubicBezTo>
                    <a:pt x="69693" y="311326"/>
                    <a:pt x="0" y="241633"/>
                    <a:pt x="0" y="155663"/>
                  </a:cubicBezTo>
                  <a:lnTo>
                    <a:pt x="0" y="155663"/>
                  </a:lnTo>
                  <a:cubicBezTo>
                    <a:pt x="0" y="69693"/>
                    <a:pt x="69693" y="0"/>
                    <a:pt x="155663" y="0"/>
                  </a:cubicBezTo>
                  <a:close/>
                </a:path>
              </a:pathLst>
            </a:custGeom>
            <a:solidFill>
              <a:srgbClr val="E72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g31638f2ec60_0_13"/>
            <p:cNvSpPr txBox="1"/>
            <p:nvPr/>
          </p:nvSpPr>
          <p:spPr>
            <a:xfrm>
              <a:off x="0" y="-47625"/>
              <a:ext cx="5316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g31638f2ec60_0_13"/>
          <p:cNvGrpSpPr/>
          <p:nvPr/>
        </p:nvGrpSpPr>
        <p:grpSpPr>
          <a:xfrm>
            <a:off x="7508854" y="847873"/>
            <a:ext cx="1183494" cy="1363467"/>
            <a:chOff x="0" y="-47625"/>
            <a:chExt cx="311700" cy="359100"/>
          </a:xfrm>
        </p:grpSpPr>
        <p:sp>
          <p:nvSpPr>
            <p:cNvPr id="298" name="Google Shape;298;g31638f2ec60_0_13"/>
            <p:cNvSpPr/>
            <p:nvPr/>
          </p:nvSpPr>
          <p:spPr>
            <a:xfrm>
              <a:off x="0" y="0"/>
              <a:ext cx="311685" cy="311326"/>
            </a:xfrm>
            <a:custGeom>
              <a:avLst/>
              <a:gdLst/>
              <a:ahLst/>
              <a:cxnLst/>
              <a:rect l="l" t="t" r="r" b="b"/>
              <a:pathLst>
                <a:path w="311685" h="311326" extrusionOk="0">
                  <a:moveTo>
                    <a:pt x="155663" y="0"/>
                  </a:moveTo>
                  <a:lnTo>
                    <a:pt x="156023" y="0"/>
                  </a:lnTo>
                  <a:cubicBezTo>
                    <a:pt x="241993" y="0"/>
                    <a:pt x="311685" y="69693"/>
                    <a:pt x="311685" y="155663"/>
                  </a:cubicBezTo>
                  <a:lnTo>
                    <a:pt x="311685" y="155663"/>
                  </a:lnTo>
                  <a:cubicBezTo>
                    <a:pt x="311685" y="196947"/>
                    <a:pt x="295285" y="236541"/>
                    <a:pt x="266093" y="265733"/>
                  </a:cubicBezTo>
                  <a:cubicBezTo>
                    <a:pt x="236900" y="294925"/>
                    <a:pt x="197307" y="311326"/>
                    <a:pt x="156023" y="311326"/>
                  </a:cubicBezTo>
                  <a:lnTo>
                    <a:pt x="155663" y="311326"/>
                  </a:lnTo>
                  <a:cubicBezTo>
                    <a:pt x="69693" y="311326"/>
                    <a:pt x="0" y="241633"/>
                    <a:pt x="0" y="155663"/>
                  </a:cubicBezTo>
                  <a:lnTo>
                    <a:pt x="0" y="155663"/>
                  </a:lnTo>
                  <a:cubicBezTo>
                    <a:pt x="0" y="69693"/>
                    <a:pt x="69693" y="0"/>
                    <a:pt x="155663" y="0"/>
                  </a:cubicBezTo>
                  <a:close/>
                </a:path>
              </a:pathLst>
            </a:custGeom>
            <a:solidFill>
              <a:srgbClr val="9B8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31638f2ec60_0_13"/>
            <p:cNvSpPr txBox="1"/>
            <p:nvPr/>
          </p:nvSpPr>
          <p:spPr>
            <a:xfrm>
              <a:off x="0" y="-47625"/>
              <a:ext cx="3117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g31638f2ec60_0_13"/>
          <p:cNvGrpSpPr/>
          <p:nvPr/>
        </p:nvGrpSpPr>
        <p:grpSpPr>
          <a:xfrm>
            <a:off x="15116269" y="9589521"/>
            <a:ext cx="1943649" cy="1943649"/>
            <a:chOff x="0" y="0"/>
            <a:chExt cx="812800" cy="812800"/>
          </a:xfrm>
        </p:grpSpPr>
        <p:sp>
          <p:nvSpPr>
            <p:cNvPr id="301" name="Google Shape;301;g31638f2ec60_0_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31638f2ec60_0_1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g31638f2ec60_0_13"/>
          <p:cNvGrpSpPr/>
          <p:nvPr/>
        </p:nvGrpSpPr>
        <p:grpSpPr>
          <a:xfrm>
            <a:off x="16786255" y="9040801"/>
            <a:ext cx="548721" cy="548721"/>
            <a:chOff x="0" y="0"/>
            <a:chExt cx="812800" cy="812800"/>
          </a:xfrm>
        </p:grpSpPr>
        <p:sp>
          <p:nvSpPr>
            <p:cNvPr id="304" name="Google Shape;304;g31638f2ec60_0_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g31638f2ec60_0_1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g31638f2ec60_0_13"/>
          <p:cNvGrpSpPr/>
          <p:nvPr/>
        </p:nvGrpSpPr>
        <p:grpSpPr>
          <a:xfrm>
            <a:off x="17316161" y="630565"/>
            <a:ext cx="1943649" cy="1943649"/>
            <a:chOff x="0" y="0"/>
            <a:chExt cx="812800" cy="812800"/>
          </a:xfrm>
        </p:grpSpPr>
        <p:sp>
          <p:nvSpPr>
            <p:cNvPr id="307" name="Google Shape;307;g31638f2ec60_0_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6FBCF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g31638f2ec60_0_1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g31638f2ec60_0_13"/>
          <p:cNvGrpSpPr/>
          <p:nvPr/>
        </p:nvGrpSpPr>
        <p:grpSpPr>
          <a:xfrm>
            <a:off x="16710580" y="2158272"/>
            <a:ext cx="548721" cy="548721"/>
            <a:chOff x="0" y="0"/>
            <a:chExt cx="812800" cy="812800"/>
          </a:xfrm>
        </p:grpSpPr>
        <p:sp>
          <p:nvSpPr>
            <p:cNvPr id="310" name="Google Shape;310;g31638f2ec60_0_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g31638f2ec60_0_1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g31638f2ec60_0_13"/>
          <p:cNvSpPr/>
          <p:nvPr/>
        </p:nvSpPr>
        <p:spPr>
          <a:xfrm>
            <a:off x="11472773" y="933014"/>
            <a:ext cx="1388333" cy="1373436"/>
          </a:xfrm>
          <a:custGeom>
            <a:avLst/>
            <a:gdLst/>
            <a:ahLst/>
            <a:cxnLst/>
            <a:rect l="l" t="t" r="r" b="b"/>
            <a:pathLst>
              <a:path w="1388333" h="1373436" extrusionOk="0">
                <a:moveTo>
                  <a:pt x="0" y="0"/>
                </a:moveTo>
                <a:lnTo>
                  <a:pt x="1388333" y="0"/>
                </a:lnTo>
                <a:lnTo>
                  <a:pt x="1388333" y="1373436"/>
                </a:lnTo>
                <a:lnTo>
                  <a:pt x="0" y="13734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 dirty="0"/>
          </a:p>
        </p:txBody>
      </p:sp>
      <p:sp>
        <p:nvSpPr>
          <p:cNvPr id="313" name="Google Shape;313;g31638f2ec60_0_13"/>
          <p:cNvSpPr txBox="1"/>
          <p:nvPr/>
        </p:nvSpPr>
        <p:spPr>
          <a:xfrm>
            <a:off x="1028700" y="1160577"/>
            <a:ext cx="3478800" cy="128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fr-FR" sz="5966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Démo</a:t>
            </a:r>
            <a:endParaRPr lang="fr-FR"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Text to Speech">
            <a:hlinkClick r:id="" action="ppaction://media"/>
            <a:extLst>
              <a:ext uri="{FF2B5EF4-FFF2-40B4-BE49-F238E27FC236}">
                <a16:creationId xmlns:a16="http://schemas.microsoft.com/office/drawing/2014/main" id="{39956C3E-09D9-0C7C-DF61-DB3B48E19CC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384534" y="360510"/>
            <a:ext cx="487362" cy="487363"/>
          </a:xfrm>
          <a:prstGeom prst="rect">
            <a:avLst/>
          </a:prstGeom>
        </p:spPr>
      </p:pic>
      <p:pic>
        <p:nvPicPr>
          <p:cNvPr id="4" name="jingle">
            <a:hlinkClick r:id="" action="ppaction://media"/>
            <a:extLst>
              <a:ext uri="{FF2B5EF4-FFF2-40B4-BE49-F238E27FC236}">
                <a16:creationId xmlns:a16="http://schemas.microsoft.com/office/drawing/2014/main" id="{5F5FB1F2-1D13-8E5B-490B-59B132B3E92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216554" y="360510"/>
            <a:ext cx="487362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701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21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g31853dff8ac_0_151"/>
          <p:cNvGrpSpPr/>
          <p:nvPr/>
        </p:nvGrpSpPr>
        <p:grpSpPr>
          <a:xfrm>
            <a:off x="-1257913" y="847873"/>
            <a:ext cx="8233608" cy="1363467"/>
            <a:chOff x="0" y="-47625"/>
            <a:chExt cx="2168508" cy="359100"/>
          </a:xfrm>
        </p:grpSpPr>
        <p:sp>
          <p:nvSpPr>
            <p:cNvPr id="319" name="Google Shape;319;g31853dff8ac_0_151"/>
            <p:cNvSpPr/>
            <p:nvPr/>
          </p:nvSpPr>
          <p:spPr>
            <a:xfrm>
              <a:off x="0" y="0"/>
              <a:ext cx="2168508" cy="311326"/>
            </a:xfrm>
            <a:custGeom>
              <a:avLst/>
              <a:gdLst/>
              <a:ahLst/>
              <a:cxnLst/>
              <a:rect l="l" t="t" r="r" b="b"/>
              <a:pathLst>
                <a:path w="2168508" h="311326" extrusionOk="0">
                  <a:moveTo>
                    <a:pt x="94029" y="0"/>
                  </a:moveTo>
                  <a:lnTo>
                    <a:pt x="2074479" y="0"/>
                  </a:lnTo>
                  <a:cubicBezTo>
                    <a:pt x="2099417" y="0"/>
                    <a:pt x="2123333" y="9907"/>
                    <a:pt x="2140967" y="27540"/>
                  </a:cubicBezTo>
                  <a:cubicBezTo>
                    <a:pt x="2158601" y="45174"/>
                    <a:pt x="2168508" y="69091"/>
                    <a:pt x="2168508" y="94029"/>
                  </a:cubicBezTo>
                  <a:lnTo>
                    <a:pt x="2168508" y="217297"/>
                  </a:lnTo>
                  <a:cubicBezTo>
                    <a:pt x="2168508" y="242235"/>
                    <a:pt x="2158601" y="266151"/>
                    <a:pt x="2140967" y="283785"/>
                  </a:cubicBezTo>
                  <a:cubicBezTo>
                    <a:pt x="2123333" y="301419"/>
                    <a:pt x="2099417" y="311326"/>
                    <a:pt x="2074479" y="311326"/>
                  </a:cubicBezTo>
                  <a:lnTo>
                    <a:pt x="94029" y="311326"/>
                  </a:lnTo>
                  <a:cubicBezTo>
                    <a:pt x="69091" y="311326"/>
                    <a:pt x="45174" y="301419"/>
                    <a:pt x="27540" y="283785"/>
                  </a:cubicBezTo>
                  <a:cubicBezTo>
                    <a:pt x="9907" y="266151"/>
                    <a:pt x="0" y="242235"/>
                    <a:pt x="0" y="217297"/>
                  </a:cubicBezTo>
                  <a:lnTo>
                    <a:pt x="0" y="94029"/>
                  </a:lnTo>
                  <a:cubicBezTo>
                    <a:pt x="0" y="69091"/>
                    <a:pt x="9907" y="45174"/>
                    <a:pt x="27540" y="27540"/>
                  </a:cubicBezTo>
                  <a:cubicBezTo>
                    <a:pt x="45174" y="9907"/>
                    <a:pt x="69091" y="0"/>
                    <a:pt x="94029" y="0"/>
                  </a:cubicBezTo>
                  <a:close/>
                </a:path>
              </a:pathLst>
            </a:custGeom>
            <a:solidFill>
              <a:srgbClr val="9B8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31853dff8ac_0_151"/>
            <p:cNvSpPr txBox="1"/>
            <p:nvPr/>
          </p:nvSpPr>
          <p:spPr>
            <a:xfrm>
              <a:off x="0" y="-47625"/>
              <a:ext cx="21684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g31853dff8ac_0_151"/>
          <p:cNvGrpSpPr/>
          <p:nvPr/>
        </p:nvGrpSpPr>
        <p:grpSpPr>
          <a:xfrm>
            <a:off x="16344322" y="-860513"/>
            <a:ext cx="1943649" cy="1943649"/>
            <a:chOff x="0" y="0"/>
            <a:chExt cx="812800" cy="812800"/>
          </a:xfrm>
        </p:grpSpPr>
        <p:sp>
          <p:nvSpPr>
            <p:cNvPr id="322" name="Google Shape;322;g31853dff8ac_0_1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6FBCF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g31853dff8ac_0_15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g31853dff8ac_0_151"/>
          <p:cNvGrpSpPr/>
          <p:nvPr/>
        </p:nvGrpSpPr>
        <p:grpSpPr>
          <a:xfrm>
            <a:off x="15738741" y="667194"/>
            <a:ext cx="548721" cy="548721"/>
            <a:chOff x="0" y="0"/>
            <a:chExt cx="812800" cy="812800"/>
          </a:xfrm>
        </p:grpSpPr>
        <p:sp>
          <p:nvSpPr>
            <p:cNvPr id="325" name="Google Shape;325;g31853dff8ac_0_1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g31853dff8ac_0_15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Google Shape;327;g31853dff8ac_0_151"/>
          <p:cNvSpPr txBox="1"/>
          <p:nvPr/>
        </p:nvSpPr>
        <p:spPr>
          <a:xfrm>
            <a:off x="1028700" y="1149250"/>
            <a:ext cx="5451600" cy="128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fr-FR" sz="5966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Et demain ?</a:t>
            </a:r>
            <a:endParaRPr lang="fr-FR"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8" name="Google Shape;328;g31853dff8ac_0_151"/>
          <p:cNvSpPr txBox="1"/>
          <p:nvPr/>
        </p:nvSpPr>
        <p:spPr>
          <a:xfrm>
            <a:off x="1028700" y="2471325"/>
            <a:ext cx="16509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Adapter encore plus l’expérience, par la connaissance de nos lignes et de nos stations.</a:t>
            </a:r>
            <a:endParaRPr lang="fr-FR" sz="2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29" name="Google Shape;329;g31853dff8ac_0_151"/>
          <p:cNvGrpSpPr/>
          <p:nvPr/>
        </p:nvGrpSpPr>
        <p:grpSpPr>
          <a:xfrm>
            <a:off x="-517125" y="5196450"/>
            <a:ext cx="19845523" cy="5644328"/>
            <a:chOff x="0" y="-47625"/>
            <a:chExt cx="5041285" cy="1511199"/>
          </a:xfrm>
        </p:grpSpPr>
        <p:sp>
          <p:nvSpPr>
            <p:cNvPr id="330" name="Google Shape;330;g31853dff8ac_0_151"/>
            <p:cNvSpPr/>
            <p:nvPr/>
          </p:nvSpPr>
          <p:spPr>
            <a:xfrm>
              <a:off x="0" y="0"/>
              <a:ext cx="5041285" cy="1463574"/>
            </a:xfrm>
            <a:custGeom>
              <a:avLst/>
              <a:gdLst/>
              <a:ahLst/>
              <a:cxnLst/>
              <a:rect l="l" t="t" r="r" b="b"/>
              <a:pathLst>
                <a:path w="5041285" h="1463574" extrusionOk="0">
                  <a:moveTo>
                    <a:pt x="0" y="0"/>
                  </a:moveTo>
                  <a:lnTo>
                    <a:pt x="5041285" y="0"/>
                  </a:lnTo>
                  <a:lnTo>
                    <a:pt x="5041285" y="1463574"/>
                  </a:lnTo>
                  <a:lnTo>
                    <a:pt x="0" y="1463574"/>
                  </a:lnTo>
                  <a:close/>
                </a:path>
              </a:pathLst>
            </a:custGeom>
            <a:solidFill>
              <a:srgbClr val="4E338A"/>
            </a:solidFill>
            <a:ln>
              <a:noFill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331" name="Google Shape;331;g31853dff8ac_0_151"/>
            <p:cNvSpPr txBox="1"/>
            <p:nvPr/>
          </p:nvSpPr>
          <p:spPr>
            <a:xfrm>
              <a:off x="0" y="-47625"/>
              <a:ext cx="5041200" cy="151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" name="Google Shape;332;g31853dff8ac_0_151"/>
          <p:cNvGrpSpPr/>
          <p:nvPr/>
        </p:nvGrpSpPr>
        <p:grpSpPr>
          <a:xfrm>
            <a:off x="723900" y="9970521"/>
            <a:ext cx="1943649" cy="1943649"/>
            <a:chOff x="0" y="0"/>
            <a:chExt cx="812800" cy="812800"/>
          </a:xfrm>
        </p:grpSpPr>
        <p:sp>
          <p:nvSpPr>
            <p:cNvPr id="333" name="Google Shape;333;g31853dff8ac_0_1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31853dff8ac_0_15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" name="Google Shape;335;g31853dff8ac_0_151"/>
          <p:cNvGrpSpPr/>
          <p:nvPr/>
        </p:nvGrpSpPr>
        <p:grpSpPr>
          <a:xfrm>
            <a:off x="2393886" y="9421801"/>
            <a:ext cx="548721" cy="548721"/>
            <a:chOff x="0" y="0"/>
            <a:chExt cx="812800" cy="812800"/>
          </a:xfrm>
        </p:grpSpPr>
        <p:sp>
          <p:nvSpPr>
            <p:cNvPr id="336" name="Google Shape;336;g31853dff8ac_0_1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31853dff8ac_0_15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" name="Google Shape;338;g31853dff8ac_0_151"/>
          <p:cNvSpPr/>
          <p:nvPr/>
        </p:nvSpPr>
        <p:spPr>
          <a:xfrm>
            <a:off x="8334477" y="3534563"/>
            <a:ext cx="2049620" cy="2058268"/>
          </a:xfrm>
          <a:custGeom>
            <a:avLst/>
            <a:gdLst/>
            <a:ahLst/>
            <a:cxnLst/>
            <a:rect l="l" t="t" r="r" b="b"/>
            <a:pathLst>
              <a:path w="2049620" h="2058268" extrusionOk="0">
                <a:moveTo>
                  <a:pt x="0" y="0"/>
                </a:moveTo>
                <a:lnTo>
                  <a:pt x="2049621" y="0"/>
                </a:lnTo>
                <a:lnTo>
                  <a:pt x="2049621" y="2058268"/>
                </a:lnTo>
                <a:lnTo>
                  <a:pt x="0" y="20582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 dirty="0"/>
          </a:p>
        </p:txBody>
      </p:sp>
      <p:grpSp>
        <p:nvGrpSpPr>
          <p:cNvPr id="339" name="Google Shape;339;g31853dff8ac_0_151"/>
          <p:cNvGrpSpPr/>
          <p:nvPr/>
        </p:nvGrpSpPr>
        <p:grpSpPr>
          <a:xfrm>
            <a:off x="1913638" y="3534563"/>
            <a:ext cx="4427100" cy="5780154"/>
            <a:chOff x="1913638" y="3534563"/>
            <a:chExt cx="4427100" cy="5780154"/>
          </a:xfrm>
        </p:grpSpPr>
        <p:sp>
          <p:nvSpPr>
            <p:cNvPr id="340" name="Google Shape;340;g31853dff8ac_0_151"/>
            <p:cNvSpPr/>
            <p:nvPr/>
          </p:nvSpPr>
          <p:spPr>
            <a:xfrm>
              <a:off x="3102378" y="3534563"/>
              <a:ext cx="2049620" cy="2058268"/>
            </a:xfrm>
            <a:custGeom>
              <a:avLst/>
              <a:gdLst/>
              <a:ahLst/>
              <a:cxnLst/>
              <a:rect l="l" t="t" r="r" b="b"/>
              <a:pathLst>
                <a:path w="2049620" h="2058268" extrusionOk="0">
                  <a:moveTo>
                    <a:pt x="0" y="0"/>
                  </a:moveTo>
                  <a:lnTo>
                    <a:pt x="2049620" y="0"/>
                  </a:lnTo>
                  <a:lnTo>
                    <a:pt x="2049620" y="2058268"/>
                  </a:lnTo>
                  <a:lnTo>
                    <a:pt x="0" y="20582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341" name="Google Shape;341;g31853dff8ac_0_151"/>
            <p:cNvSpPr txBox="1"/>
            <p:nvPr/>
          </p:nvSpPr>
          <p:spPr>
            <a:xfrm>
              <a:off x="2541238" y="5929882"/>
              <a:ext cx="31719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fr-FR" sz="32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Recherche d’itinéraires</a:t>
              </a:r>
              <a:endParaRPr lang="fr-FR" sz="1400" b="1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2" name="Google Shape;342;g31853dff8ac_0_151"/>
            <p:cNvSpPr txBox="1"/>
            <p:nvPr/>
          </p:nvSpPr>
          <p:spPr>
            <a:xfrm>
              <a:off x="1913638" y="7375725"/>
              <a:ext cx="4427100" cy="1938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-FR" sz="225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Améliorer les itinéraires alternatifs sur la base des enquêtes Origines - Destination </a:t>
              </a:r>
              <a:endParaRPr lang="fr-FR" sz="225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43" name="Google Shape;343;g31853dff8ac_0_151"/>
          <p:cNvSpPr txBox="1"/>
          <p:nvPr/>
        </p:nvSpPr>
        <p:spPr>
          <a:xfrm>
            <a:off x="13240321" y="5949320"/>
            <a:ext cx="317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TTS</a:t>
            </a:r>
            <a:endParaRPr lang="fr-FR" sz="1400" b="1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4" name="Google Shape;344;g31853dff8ac_0_151"/>
          <p:cNvSpPr txBox="1"/>
          <p:nvPr/>
        </p:nvSpPr>
        <p:spPr>
          <a:xfrm>
            <a:off x="12612721" y="7375725"/>
            <a:ext cx="4427100" cy="290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5"/>
              <a:buFont typeface="Arial"/>
              <a:buNone/>
            </a:pPr>
            <a:r>
              <a:rPr lang="fr-FR" sz="2245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Ajouter la génération multilingue et adapter le contenu à la cible par  la langue choisie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5"/>
              <a:buFont typeface="Arial"/>
              <a:buNone/>
            </a:pPr>
            <a:endParaRPr lang="fr-FR" sz="2245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5"/>
              <a:buFont typeface="Arial"/>
              <a:buNone/>
            </a:pPr>
            <a:endParaRPr lang="fr-FR" sz="2245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5" name="Google Shape;345;g31853dff8ac_0_151"/>
          <p:cNvSpPr txBox="1"/>
          <p:nvPr/>
        </p:nvSpPr>
        <p:spPr>
          <a:xfrm>
            <a:off x="7773337" y="5949332"/>
            <a:ext cx="317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IA générative</a:t>
            </a:r>
            <a:endParaRPr lang="fr-FR" sz="1400" b="1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6" name="Google Shape;346;g31853dff8ac_0_151"/>
          <p:cNvSpPr txBox="1"/>
          <p:nvPr/>
        </p:nvSpPr>
        <p:spPr>
          <a:xfrm>
            <a:off x="7145737" y="7375725"/>
            <a:ext cx="4427100" cy="2418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Arial"/>
              <a:buNone/>
            </a:pPr>
            <a:r>
              <a:rPr lang="fr-FR" sz="22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Moduler les textes générés selon les typologies de voyageurs (stations pendulaires, touristiques, horaires,etc.)</a:t>
            </a:r>
            <a:endParaRPr lang="fr-FR" sz="2245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47" name="Google Shape;347;g31853dff8ac_0_151"/>
          <p:cNvGrpSpPr/>
          <p:nvPr/>
        </p:nvGrpSpPr>
        <p:grpSpPr>
          <a:xfrm>
            <a:off x="13801607" y="3534563"/>
            <a:ext cx="2049329" cy="2057865"/>
            <a:chOff x="13066568" y="3534563"/>
            <a:chExt cx="2049329" cy="2057865"/>
          </a:xfrm>
        </p:grpSpPr>
        <p:sp>
          <p:nvSpPr>
            <p:cNvPr id="348" name="Google Shape;348;g31853dff8ac_0_151"/>
            <p:cNvSpPr/>
            <p:nvPr/>
          </p:nvSpPr>
          <p:spPr>
            <a:xfrm>
              <a:off x="13066568" y="3534563"/>
              <a:ext cx="2049329" cy="2057865"/>
            </a:xfrm>
            <a:custGeom>
              <a:avLst/>
              <a:gdLst/>
              <a:ahLst/>
              <a:cxnLst/>
              <a:rect l="l" t="t" r="r" b="b"/>
              <a:pathLst>
                <a:path w="311685" h="311326" extrusionOk="0">
                  <a:moveTo>
                    <a:pt x="155663" y="0"/>
                  </a:moveTo>
                  <a:lnTo>
                    <a:pt x="156023" y="0"/>
                  </a:lnTo>
                  <a:cubicBezTo>
                    <a:pt x="241993" y="0"/>
                    <a:pt x="311685" y="69693"/>
                    <a:pt x="311685" y="155663"/>
                  </a:cubicBezTo>
                  <a:lnTo>
                    <a:pt x="311685" y="155663"/>
                  </a:lnTo>
                  <a:cubicBezTo>
                    <a:pt x="311685" y="196947"/>
                    <a:pt x="295285" y="236541"/>
                    <a:pt x="266093" y="265733"/>
                  </a:cubicBezTo>
                  <a:cubicBezTo>
                    <a:pt x="236900" y="294925"/>
                    <a:pt x="197307" y="311326"/>
                    <a:pt x="156023" y="311326"/>
                  </a:cubicBezTo>
                  <a:lnTo>
                    <a:pt x="155663" y="311326"/>
                  </a:lnTo>
                  <a:cubicBezTo>
                    <a:pt x="69693" y="311326"/>
                    <a:pt x="0" y="241633"/>
                    <a:pt x="0" y="155663"/>
                  </a:cubicBezTo>
                  <a:lnTo>
                    <a:pt x="0" y="155663"/>
                  </a:lnTo>
                  <a:cubicBezTo>
                    <a:pt x="0" y="69693"/>
                    <a:pt x="69693" y="0"/>
                    <a:pt x="155663" y="0"/>
                  </a:cubicBezTo>
                  <a:close/>
                </a:path>
              </a:pathLst>
            </a:custGeom>
            <a:solidFill>
              <a:srgbClr val="6FBCF6"/>
            </a:solidFill>
            <a:ln w="9525" cap="flat" cmpd="sng">
              <a:solidFill>
                <a:srgbClr val="6FBC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fr-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9" name="Google Shape;349;g31853dff8ac_0_1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522185" y="3978087"/>
              <a:ext cx="1183625" cy="118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732</Words>
  <Application>Microsoft Office PowerPoint</Application>
  <PresentationFormat>Personnalisé</PresentationFormat>
  <Paragraphs>92</Paragraphs>
  <Slides>11</Slides>
  <Notes>11</Notes>
  <HiddenSlides>0</HiddenSlides>
  <MMClips>3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Poppins</vt:lpstr>
      <vt:lpstr>Arial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Clément</dc:creator>
  <cp:lastModifiedBy>Clément Mandron</cp:lastModifiedBy>
  <cp:revision>3</cp:revision>
  <dcterms:created xsi:type="dcterms:W3CDTF">2006-08-16T00:00:00Z</dcterms:created>
  <dcterms:modified xsi:type="dcterms:W3CDTF">2024-12-18T11:16:20Z</dcterms:modified>
</cp:coreProperties>
</file>